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4" r:id="rId6"/>
    <p:sldId id="260" r:id="rId7"/>
    <p:sldId id="261" r:id="rId8"/>
    <p:sldId id="262" r:id="rId9"/>
    <p:sldId id="263" r:id="rId10"/>
    <p:sldId id="265" r:id="rId11"/>
    <p:sldId id="273" r:id="rId12"/>
    <p:sldId id="274" r:id="rId13"/>
    <p:sldId id="266" r:id="rId14"/>
    <p:sldId id="275" r:id="rId15"/>
    <p:sldId id="276" r:id="rId16"/>
    <p:sldId id="267" r:id="rId17"/>
    <p:sldId id="277" r:id="rId18"/>
    <p:sldId id="268" r:id="rId19"/>
    <p:sldId id="272" r:id="rId20"/>
    <p:sldId id="269" r:id="rId21"/>
    <p:sldId id="271" r:id="rId22"/>
    <p:sldId id="270" r:id="rId23"/>
    <p:sldId id="278" r:id="rId24"/>
    <p:sldId id="279" r:id="rId25"/>
    <p:sldId id="280" r:id="rId26"/>
    <p:sldId id="281" r:id="rId2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EEFE"/>
    <a:srgbClr val="96EAFE"/>
    <a:srgbClr val="7C5989"/>
    <a:srgbClr val="000066"/>
    <a:srgbClr val="663300"/>
    <a:srgbClr val="CC3300"/>
    <a:srgbClr val="336699"/>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autoAdjust="0"/>
  </p:normalViewPr>
  <p:slideViewPr>
    <p:cSldViewPr>
      <p:cViewPr varScale="1">
        <p:scale>
          <a:sx n="45" d="100"/>
          <a:sy n="45" d="100"/>
        </p:scale>
        <p:origin x="-121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3352800"/>
            <a:ext cx="9144000" cy="838200"/>
          </a:xfrm>
        </p:spPr>
        <p:txBody>
          <a:bodyPr/>
          <a:lstStyle>
            <a:lvl1pPr>
              <a:defRPr sz="44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0" y="4419600"/>
            <a:ext cx="9144000" cy="609600"/>
          </a:xfrm>
        </p:spPr>
        <p:txBody>
          <a:bodyPr/>
          <a:lstStyle>
            <a:lvl1pPr marL="0" indent="0">
              <a:buFontTx/>
              <a:buNone/>
              <a:defRPr/>
            </a:lvl1pPr>
          </a:lstStyle>
          <a:p>
            <a:r>
              <a:rPr lang="en-US" smtClean="0"/>
              <a:t>Click to edit Master subtitle style</a:t>
            </a:r>
            <a:endParaRPr lang="en-US"/>
          </a:p>
        </p:txBody>
      </p:sp>
      <p:sp>
        <p:nvSpPr>
          <p:cNvPr id="3097" name="Rectangle 25"/>
          <p:cNvSpPr>
            <a:spLocks noGrp="1" noChangeArrowheads="1"/>
          </p:cNvSpPr>
          <p:nvPr>
            <p:ph type="dt" sz="half" idx="2"/>
          </p:nvPr>
        </p:nvSpPr>
        <p:spPr/>
        <p:txBody>
          <a:bodyPr/>
          <a:lstStyle>
            <a:lvl1pPr>
              <a:defRPr/>
            </a:lvl1pPr>
          </a:lstStyle>
          <a:p>
            <a:endParaRPr lang="en-US"/>
          </a:p>
        </p:txBody>
      </p:sp>
      <p:sp>
        <p:nvSpPr>
          <p:cNvPr id="3098" name="Rectangle 26"/>
          <p:cNvSpPr>
            <a:spLocks noGrp="1" noChangeArrowheads="1"/>
          </p:cNvSpPr>
          <p:nvPr>
            <p:ph type="ftr" sz="quarter" idx="3"/>
          </p:nvPr>
        </p:nvSpPr>
        <p:spPr/>
        <p:txBody>
          <a:bodyPr/>
          <a:lstStyle>
            <a:lvl1pPr>
              <a:defRPr/>
            </a:lvl1pPr>
          </a:lstStyle>
          <a:p>
            <a:endParaRPr lang="en-US"/>
          </a:p>
        </p:txBody>
      </p:sp>
      <p:sp>
        <p:nvSpPr>
          <p:cNvPr id="3099" name="Rectangle 27"/>
          <p:cNvSpPr>
            <a:spLocks noGrp="1" noChangeArrowheads="1"/>
          </p:cNvSpPr>
          <p:nvPr>
            <p:ph type="sldNum" sz="quarter" idx="4"/>
          </p:nvPr>
        </p:nvSpPr>
        <p:spPr/>
        <p:txBody>
          <a:bodyPr/>
          <a:lstStyle>
            <a:lvl1pPr>
              <a:defRPr/>
            </a:lvl1pPr>
          </a:lstStyle>
          <a:p>
            <a:fld id="{CED0CE4B-33EF-4CCE-8054-1E25489454F7}" type="slidenum">
              <a:rPr lang="en-US"/>
              <a:pPr/>
              <a:t>‹#›</a:t>
            </a:fld>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FFA634-7AAF-48C3-8E6C-274481D0444C}" type="slidenum">
              <a:rPr lang="en-US"/>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1407A0D-D881-46D9-BF05-5281DDCC0C51}" type="slidenum">
              <a:rPr lang="en-US"/>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838200"/>
            <a:ext cx="4495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838200"/>
            <a:ext cx="4495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C04FD55-AB5B-4940-9994-C54B1AF86D01}" type="slidenum">
              <a:rPr lang="en-US"/>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2694980-B6C5-4B9D-A615-4B2FC8CE230B}" type="slidenum">
              <a:rPr lang="en-US"/>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25E1B04-BC43-4311-8333-936CAF03A1F7}" type="slidenum">
              <a:rPr lang="en-US"/>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190A991-0D06-4133-BDB6-4A1D9F7633BE}" type="slidenum">
              <a:rPr lang="en-US"/>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38E354-DD89-42D7-859F-51FCF6497C12}" type="slidenum">
              <a:rPr lang="en-US"/>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66ACA6D-EE9E-4193-AE5C-D9E4D38AB047}" type="slidenum">
              <a:rPr lang="en-US"/>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7CEC83-5A77-42A9-AB0F-2FB049346D96}" type="slidenum">
              <a:rPr lang="en-US"/>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49E4F72-46DA-4157-A74D-CCA245F8850A}" type="slidenum">
              <a:rPr lang="en-US"/>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0" y="838200"/>
            <a:ext cx="9144000"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6" name="Rectangle 2"/>
          <p:cNvSpPr>
            <a:spLocks noGrp="1" noChangeArrowheads="1"/>
          </p:cNvSpPr>
          <p:nvPr>
            <p:ph type="title"/>
          </p:nvPr>
        </p:nvSpPr>
        <p:spPr bwMode="auto">
          <a:xfrm>
            <a:off x="0" y="0"/>
            <a:ext cx="9144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59" name="Rectangle 35"/>
          <p:cNvSpPr>
            <a:spLocks noGrp="1" noChangeArrowheads="1"/>
          </p:cNvSpPr>
          <p:nvPr>
            <p:ph type="dt" sz="half" idx="2"/>
          </p:nvPr>
        </p:nvSpPr>
        <p:spPr bwMode="auto">
          <a:xfrm>
            <a:off x="457200" y="64357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endParaRPr lang="en-US"/>
          </a:p>
        </p:txBody>
      </p:sp>
      <p:sp>
        <p:nvSpPr>
          <p:cNvPr id="1060" name="Rectangle 36"/>
          <p:cNvSpPr>
            <a:spLocks noGrp="1" noChangeArrowheads="1"/>
          </p:cNvSpPr>
          <p:nvPr>
            <p:ph type="ftr" sz="quarter" idx="3"/>
          </p:nvPr>
        </p:nvSpPr>
        <p:spPr bwMode="auto">
          <a:xfrm>
            <a:off x="3124200" y="64357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endParaRPr lang="en-US"/>
          </a:p>
        </p:txBody>
      </p:sp>
      <p:sp>
        <p:nvSpPr>
          <p:cNvPr id="1061" name="Rectangle 37"/>
          <p:cNvSpPr>
            <a:spLocks noGrp="1" noChangeArrowheads="1"/>
          </p:cNvSpPr>
          <p:nvPr>
            <p:ph type="sldNum" sz="quarter" idx="4"/>
          </p:nvPr>
        </p:nvSpPr>
        <p:spPr bwMode="auto">
          <a:xfrm>
            <a:off x="6553200" y="64357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fld id="{C457E3EC-F60E-4114-8A9C-EBF988967F9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p:titleStyle>
    <p:bodyStyle>
      <a:lvl1pPr marL="342900" indent="-342900" algn="l" rtl="0" eaLnBrk="1" fontAlgn="base" hangingPunct="1">
        <a:spcBef>
          <a:spcPct val="20000"/>
        </a:spcBef>
        <a:spcAft>
          <a:spcPct val="0"/>
        </a:spcAft>
        <a:buChar char="•"/>
        <a:defRPr sz="32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b="1">
          <a:solidFill>
            <a:schemeClr val="tx1"/>
          </a:solidFill>
          <a:latin typeface="+mn-lt"/>
        </a:defRPr>
      </a:lvl2pPr>
      <a:lvl3pPr marL="1143000" indent="-228600" algn="l" rtl="0" eaLnBrk="1" fontAlgn="base" hangingPunct="1">
        <a:spcBef>
          <a:spcPct val="20000"/>
        </a:spcBef>
        <a:spcAft>
          <a:spcPct val="0"/>
        </a:spcAft>
        <a:buChar char="•"/>
        <a:defRPr sz="2400" b="1">
          <a:solidFill>
            <a:schemeClr val="tx1"/>
          </a:solidFill>
          <a:latin typeface="+mn-lt"/>
        </a:defRPr>
      </a:lvl3pPr>
      <a:lvl4pPr marL="1600200" indent="-228600" algn="l" rtl="0" eaLnBrk="1" fontAlgn="base" hangingPunct="1">
        <a:spcBef>
          <a:spcPct val="20000"/>
        </a:spcBef>
        <a:spcAft>
          <a:spcPct val="0"/>
        </a:spcAft>
        <a:buChar char="•"/>
        <a:defRPr sz="2000" b="1">
          <a:solidFill>
            <a:schemeClr val="tx1"/>
          </a:solidFill>
          <a:latin typeface="+mn-lt"/>
        </a:defRPr>
      </a:lvl4pPr>
      <a:lvl5pPr marL="2057400" indent="-228600" algn="l" rtl="0" eaLnBrk="1" fontAlgn="base" hangingPunct="1">
        <a:spcBef>
          <a:spcPct val="20000"/>
        </a:spcBef>
        <a:spcAft>
          <a:spcPct val="0"/>
        </a:spcAft>
        <a:buChar char="•"/>
        <a:defRPr sz="2000" b="1">
          <a:solidFill>
            <a:schemeClr val="tx1"/>
          </a:solidFill>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audio" Target="file:///C:\Users\Krista\Documents\School\Maps%20and%20Literature\Lord%20Of%20the%20Rings\Lord%20of%20the%20Rings%20Theme%20Song.wav"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9600" dirty="0" smtClean="0">
                <a:solidFill>
                  <a:schemeClr val="accent3">
                    <a:lumMod val="10000"/>
                  </a:schemeClr>
                </a:solidFill>
                <a:latin typeface="Hobbiton" pitchFamily="2" charset="0"/>
              </a:rPr>
              <a:t>Mapping Tolkien </a:t>
            </a:r>
            <a:endParaRPr lang="en-US" sz="9600" dirty="0">
              <a:solidFill>
                <a:schemeClr val="accent3">
                  <a:lumMod val="10000"/>
                </a:schemeClr>
              </a:solidFill>
              <a:latin typeface="Hobbiton" pitchFamily="2" charset="0"/>
            </a:endParaRPr>
          </a:p>
        </p:txBody>
      </p:sp>
      <p:sp>
        <p:nvSpPr>
          <p:cNvPr id="3" name="Subtitle 2"/>
          <p:cNvSpPr>
            <a:spLocks noGrp="1"/>
          </p:cNvSpPr>
          <p:nvPr>
            <p:ph type="subTitle" idx="1"/>
          </p:nvPr>
        </p:nvSpPr>
        <p:spPr/>
        <p:txBody>
          <a:bodyPr/>
          <a:lstStyle/>
          <a:p>
            <a:pPr algn="ctr"/>
            <a:r>
              <a:rPr lang="en-US" dirty="0" smtClean="0">
                <a:solidFill>
                  <a:schemeClr val="accent2">
                    <a:lumMod val="50000"/>
                  </a:schemeClr>
                </a:solidFill>
                <a:latin typeface="Batang" pitchFamily="18" charset="-127"/>
                <a:ea typeface="Batang" pitchFamily="18" charset="-127"/>
              </a:rPr>
              <a:t>The Landscape and Literature of Fantasy </a:t>
            </a:r>
            <a:endParaRPr lang="en-US" dirty="0">
              <a:solidFill>
                <a:schemeClr val="accent2">
                  <a:lumMod val="50000"/>
                </a:schemeClr>
              </a:solidFill>
              <a:latin typeface="Batang" pitchFamily="18" charset="-127"/>
              <a:ea typeface="Batang" pitchFamily="18" charset="-127"/>
            </a:endParaRPr>
          </a:p>
        </p:txBody>
      </p:sp>
      <p:pic>
        <p:nvPicPr>
          <p:cNvPr id="4" name="Lord of the Rings Theme Song.wav">
            <a:hlinkClick r:id="" action="ppaction://media"/>
          </p:cNvPr>
          <p:cNvPicPr>
            <a:picLocks noRot="1" noChangeAspect="1"/>
          </p:cNvPicPr>
          <p:nvPr>
            <a:audioFile r:link="rId1"/>
          </p:nvPr>
        </p:nvPicPr>
        <p:blipFill>
          <a:blip r:embed="rId3" cstate="print"/>
          <a:stretch>
            <a:fillRect/>
          </a:stretch>
        </p:blipFill>
        <p:spPr>
          <a:xfrm>
            <a:off x="8458200" y="304800"/>
            <a:ext cx="304800" cy="304800"/>
          </a:xfrm>
          <a:prstGeom prst="rect">
            <a:avLst/>
          </a:prstGeo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14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p:spPr>
        <p:txBody>
          <a:bodyPr/>
          <a:lstStyle/>
          <a:p>
            <a:r>
              <a:rPr lang="en-US" sz="5400" dirty="0" smtClean="0">
                <a:solidFill>
                  <a:schemeClr val="accent3">
                    <a:lumMod val="10000"/>
                  </a:schemeClr>
                </a:solidFill>
                <a:latin typeface="Hobbiton" pitchFamily="2" charset="0"/>
              </a:rPr>
              <a:t>Cultural Impact</a:t>
            </a:r>
            <a:endParaRPr lang="en-US" sz="5400" dirty="0">
              <a:solidFill>
                <a:schemeClr val="accent3">
                  <a:lumMod val="10000"/>
                </a:schemeClr>
              </a:solidFill>
              <a:latin typeface="Hobbiton" pitchFamily="2" charset="0"/>
            </a:endParaRPr>
          </a:p>
        </p:txBody>
      </p:sp>
      <p:sp>
        <p:nvSpPr>
          <p:cNvPr id="3" name="Content Placeholder 2"/>
          <p:cNvSpPr>
            <a:spLocks noGrp="1"/>
          </p:cNvSpPr>
          <p:nvPr>
            <p:ph idx="1"/>
          </p:nvPr>
        </p:nvSpPr>
        <p:spPr/>
        <p:txBody>
          <a:bodyPr/>
          <a:lstStyle/>
          <a:p>
            <a:r>
              <a:rPr lang="en-US" sz="2800" b="0" dirty="0" smtClean="0">
                <a:solidFill>
                  <a:schemeClr val="accent3">
                    <a:lumMod val="10000"/>
                  </a:schemeClr>
                </a:solidFill>
                <a:latin typeface="Batang" pitchFamily="18" charset="-127"/>
                <a:ea typeface="Batang" pitchFamily="18" charset="-127"/>
              </a:rPr>
              <a:t>J.R.R Tolkien’s creation of a land of mystery and wonder has helped shape the “fantasy” genre as we know it today.  His work is highly beneficial to studies based on a cartographic perspective.  </a:t>
            </a:r>
          </a:p>
          <a:p>
            <a:pPr>
              <a:buNone/>
            </a:pPr>
            <a:endParaRPr lang="en-US" sz="2800" b="0" dirty="0" smtClean="0">
              <a:solidFill>
                <a:schemeClr val="accent3">
                  <a:lumMod val="10000"/>
                </a:schemeClr>
              </a:solidFill>
              <a:latin typeface="Batang" pitchFamily="18" charset="-127"/>
              <a:ea typeface="Batang" pitchFamily="18" charset="-127"/>
            </a:endParaRPr>
          </a:p>
          <a:p>
            <a:r>
              <a:rPr lang="en-US" sz="2800" b="0" dirty="0" smtClean="0">
                <a:solidFill>
                  <a:schemeClr val="accent3">
                    <a:lumMod val="10000"/>
                  </a:schemeClr>
                </a:solidFill>
                <a:latin typeface="Batang" pitchFamily="18" charset="-127"/>
                <a:ea typeface="Batang" pitchFamily="18" charset="-127"/>
              </a:rPr>
              <a:t>Visual association helps interpret and understand literature in a unique way. </a:t>
            </a:r>
          </a:p>
          <a:p>
            <a:pPr>
              <a:buNone/>
            </a:pPr>
            <a:endParaRPr lang="en-US" sz="2800" b="0" dirty="0" smtClean="0">
              <a:solidFill>
                <a:schemeClr val="accent3">
                  <a:lumMod val="10000"/>
                </a:schemeClr>
              </a:solidFill>
              <a:latin typeface="Batang" pitchFamily="18" charset="-127"/>
              <a:ea typeface="Batang" pitchFamily="18" charset="-127"/>
            </a:endParaRPr>
          </a:p>
          <a:p>
            <a:r>
              <a:rPr lang="en-US" sz="2800" b="0" dirty="0" smtClean="0">
                <a:solidFill>
                  <a:schemeClr val="accent3">
                    <a:lumMod val="10000"/>
                  </a:schemeClr>
                </a:solidFill>
                <a:latin typeface="Batang" pitchFamily="18" charset="-127"/>
                <a:ea typeface="Batang" pitchFamily="18" charset="-127"/>
              </a:rPr>
              <a:t>“The </a:t>
            </a:r>
            <a:r>
              <a:rPr lang="en-US" sz="2800" b="0" dirty="0">
                <a:solidFill>
                  <a:schemeClr val="accent3">
                    <a:lumMod val="10000"/>
                  </a:schemeClr>
                </a:solidFill>
                <a:latin typeface="Batang" pitchFamily="18" charset="-127"/>
                <a:ea typeface="Batang" pitchFamily="18" charset="-127"/>
              </a:rPr>
              <a:t>use of graphics along with text reinforces learning, in part because visual information is stored differently from verbal information in a student's </a:t>
            </a:r>
            <a:r>
              <a:rPr lang="en-US" sz="2800" b="0" dirty="0" smtClean="0">
                <a:solidFill>
                  <a:schemeClr val="accent3">
                    <a:lumMod val="10000"/>
                  </a:schemeClr>
                </a:solidFill>
                <a:latin typeface="Batang" pitchFamily="18" charset="-127"/>
                <a:ea typeface="Batang" pitchFamily="18" charset="-127"/>
              </a:rPr>
              <a:t>memory” (T</a:t>
            </a:r>
            <a:r>
              <a:rPr lang="en-US" sz="2800" b="0" dirty="0">
                <a:solidFill>
                  <a:schemeClr val="accent3">
                    <a:lumMod val="10000"/>
                  </a:schemeClr>
                </a:solidFill>
                <a:latin typeface="Batang" pitchFamily="18" charset="-127"/>
                <a:ea typeface="Batang" pitchFamily="18" charset="-127"/>
              </a:rPr>
              <a:t>erence W. </a:t>
            </a:r>
            <a:r>
              <a:rPr lang="en-US" sz="2800" b="0" dirty="0" smtClean="0">
                <a:solidFill>
                  <a:schemeClr val="accent3">
                    <a:lumMod val="10000"/>
                  </a:schemeClr>
                </a:solidFill>
                <a:latin typeface="Batang" pitchFamily="18" charset="-127"/>
                <a:ea typeface="Batang" pitchFamily="18" charset="-127"/>
              </a:rPr>
              <a:t>Cavanaugh)</a:t>
            </a:r>
            <a:endParaRPr lang="en-US" sz="2800" b="0" dirty="0">
              <a:solidFill>
                <a:schemeClr val="accent3">
                  <a:lumMod val="10000"/>
                </a:schemeClr>
              </a:solidFill>
              <a:latin typeface="Batang" pitchFamily="18" charset="-127"/>
              <a:ea typeface="Batang" pitchFamily="18" charset="-127"/>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otRmap.jpg"/>
          <p:cNvPicPr>
            <a:picLocks noGrp="1" noChangeAspect="1"/>
          </p:cNvPicPr>
          <p:nvPr>
            <p:ph idx="1"/>
          </p:nvPr>
        </p:nvPicPr>
        <p:blipFill>
          <a:blip r:embed="rId2" cstate="print"/>
          <a:stretch>
            <a:fillRect/>
          </a:stretch>
        </p:blipFill>
        <p:spPr>
          <a:xfrm>
            <a:off x="0" y="0"/>
            <a:ext cx="9144000" cy="7299258"/>
          </a:xfrm>
        </p:spPr>
      </p:pic>
      <p:sp>
        <p:nvSpPr>
          <p:cNvPr id="5" name="TextBox 4"/>
          <p:cNvSpPr txBox="1"/>
          <p:nvPr/>
        </p:nvSpPr>
        <p:spPr>
          <a:xfrm>
            <a:off x="3276600" y="6019800"/>
            <a:ext cx="6324600" cy="1323439"/>
          </a:xfrm>
          <a:prstGeom prst="rect">
            <a:avLst/>
          </a:prstGeom>
          <a:noFill/>
        </p:spPr>
        <p:txBody>
          <a:bodyPr wrap="square" rtlCol="0">
            <a:spAutoFit/>
          </a:bodyPr>
          <a:lstStyle/>
          <a:p>
            <a:r>
              <a:rPr lang="en-US" sz="8000" dirty="0" smtClean="0">
                <a:solidFill>
                  <a:schemeClr val="accent3">
                    <a:lumMod val="10000"/>
                  </a:schemeClr>
                </a:solidFill>
                <a:latin typeface="Hobbiton" pitchFamily="2" charset="0"/>
              </a:rPr>
              <a:t>Middle Earth</a:t>
            </a:r>
            <a:endParaRPr lang="en-US" sz="8000" dirty="0">
              <a:solidFill>
                <a:schemeClr val="accent3">
                  <a:lumMod val="10000"/>
                </a:schemeClr>
              </a:solidFill>
              <a:latin typeface="Hobbiton" pitchFamily="2" charset="0"/>
            </a:endParaRP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10000"/>
                  </a:schemeClr>
                </a:solidFill>
                <a:latin typeface="Batang" pitchFamily="18" charset="-127"/>
                <a:ea typeface="Batang" pitchFamily="18" charset="-127"/>
              </a:rPr>
              <a:t>Tracing the Paths of the “Hero”</a:t>
            </a:r>
            <a:endParaRPr lang="en-US" dirty="0">
              <a:solidFill>
                <a:schemeClr val="accent3">
                  <a:lumMod val="10000"/>
                </a:schemeClr>
              </a:solidFill>
              <a:latin typeface="Batang" pitchFamily="18" charset="-127"/>
              <a:ea typeface="Batang" pitchFamily="18" charset="-127"/>
            </a:endParaRPr>
          </a:p>
        </p:txBody>
      </p:sp>
      <p:sp>
        <p:nvSpPr>
          <p:cNvPr id="3" name="Content Placeholder 2"/>
          <p:cNvSpPr>
            <a:spLocks noGrp="1"/>
          </p:cNvSpPr>
          <p:nvPr>
            <p:ph idx="1"/>
          </p:nvPr>
        </p:nvSpPr>
        <p:spPr>
          <a:xfrm>
            <a:off x="0" y="838200"/>
            <a:ext cx="4724400" cy="5486400"/>
          </a:xfrm>
        </p:spPr>
        <p:txBody>
          <a:bodyPr/>
          <a:lstStyle/>
          <a:p>
            <a:r>
              <a:rPr lang="en-US" b="0" dirty="0" smtClean="0">
                <a:solidFill>
                  <a:schemeClr val="accent3">
                    <a:lumMod val="10000"/>
                  </a:schemeClr>
                </a:solidFill>
                <a:latin typeface="Batang" pitchFamily="18" charset="-127"/>
                <a:ea typeface="Batang" pitchFamily="18" charset="-127"/>
              </a:rPr>
              <a:t>The Fellowship of the Rings follows the paths of various heroes, though for the purposes of this presentation I will be focusing on the journey of </a:t>
            </a:r>
            <a:r>
              <a:rPr lang="en-US" b="0" dirty="0" err="1" smtClean="0">
                <a:solidFill>
                  <a:schemeClr val="accent3">
                    <a:lumMod val="10000"/>
                  </a:schemeClr>
                </a:solidFill>
                <a:latin typeface="Batang" pitchFamily="18" charset="-127"/>
                <a:ea typeface="Batang" pitchFamily="18" charset="-127"/>
              </a:rPr>
              <a:t>Samwise</a:t>
            </a:r>
            <a:r>
              <a:rPr lang="en-US" b="0" dirty="0" smtClean="0">
                <a:solidFill>
                  <a:schemeClr val="accent3">
                    <a:lumMod val="10000"/>
                  </a:schemeClr>
                </a:solidFill>
                <a:latin typeface="Batang" pitchFamily="18" charset="-127"/>
                <a:ea typeface="Batang" pitchFamily="18" charset="-127"/>
              </a:rPr>
              <a:t> </a:t>
            </a:r>
            <a:r>
              <a:rPr lang="en-US" b="0" dirty="0" err="1" smtClean="0">
                <a:solidFill>
                  <a:schemeClr val="accent3">
                    <a:lumMod val="10000"/>
                  </a:schemeClr>
                </a:solidFill>
                <a:latin typeface="Batang" pitchFamily="18" charset="-127"/>
                <a:ea typeface="Batang" pitchFamily="18" charset="-127"/>
              </a:rPr>
              <a:t>Gamgee</a:t>
            </a:r>
            <a:r>
              <a:rPr lang="en-US" b="0" dirty="0" smtClean="0">
                <a:solidFill>
                  <a:schemeClr val="accent3">
                    <a:lumMod val="10000"/>
                  </a:schemeClr>
                </a:solidFill>
                <a:latin typeface="Batang" pitchFamily="18" charset="-127"/>
                <a:ea typeface="Batang" pitchFamily="18" charset="-127"/>
              </a:rPr>
              <a:t> and Frodo Baggins.  </a:t>
            </a:r>
          </a:p>
          <a:p>
            <a:pPr>
              <a:buNone/>
            </a:pPr>
            <a:endParaRPr lang="en-US" dirty="0">
              <a:solidFill>
                <a:schemeClr val="accent3">
                  <a:lumMod val="10000"/>
                </a:schemeClr>
              </a:solidFill>
            </a:endParaRPr>
          </a:p>
        </p:txBody>
      </p:sp>
      <p:pic>
        <p:nvPicPr>
          <p:cNvPr id="4" name="Picture 3" descr="frod sam.jpg"/>
          <p:cNvPicPr>
            <a:picLocks noChangeAspect="1"/>
          </p:cNvPicPr>
          <p:nvPr/>
        </p:nvPicPr>
        <p:blipFill>
          <a:blip r:embed="rId2" cstate="print"/>
          <a:stretch>
            <a:fillRect/>
          </a:stretch>
        </p:blipFill>
        <p:spPr>
          <a:xfrm>
            <a:off x="4800600" y="685800"/>
            <a:ext cx="4143374" cy="3249705"/>
          </a:xfrm>
          <a:prstGeom prst="rect">
            <a:avLst/>
          </a:prstGeom>
        </p:spPr>
      </p:pic>
      <p:pic>
        <p:nvPicPr>
          <p:cNvPr id="5" name="Picture 4" descr="the-shire.jpg"/>
          <p:cNvPicPr>
            <a:picLocks noChangeAspect="1"/>
          </p:cNvPicPr>
          <p:nvPr/>
        </p:nvPicPr>
        <p:blipFill>
          <a:blip r:embed="rId3" cstate="print"/>
          <a:stretch>
            <a:fillRect/>
          </a:stretch>
        </p:blipFill>
        <p:spPr>
          <a:xfrm>
            <a:off x="4419600" y="3886200"/>
            <a:ext cx="4267200" cy="2773680"/>
          </a:xfrm>
          <a:prstGeom prst="rect">
            <a:avLst/>
          </a:prstGeom>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p:spPr>
        <p:txBody>
          <a:bodyPr/>
          <a:lstStyle/>
          <a:p>
            <a:r>
              <a:rPr lang="en-US" sz="6000" dirty="0" smtClean="0">
                <a:solidFill>
                  <a:schemeClr val="accent3">
                    <a:lumMod val="10000"/>
                  </a:schemeClr>
                </a:solidFill>
                <a:latin typeface="Hobbiton" pitchFamily="2" charset="0"/>
              </a:rPr>
              <a:t>Overview of Journey</a:t>
            </a:r>
            <a:endParaRPr lang="en-US" sz="6000" dirty="0">
              <a:solidFill>
                <a:schemeClr val="accent3">
                  <a:lumMod val="10000"/>
                </a:schemeClr>
              </a:solidFill>
              <a:latin typeface="Hobbiton" pitchFamily="2" charset="0"/>
            </a:endParaRPr>
          </a:p>
        </p:txBody>
      </p:sp>
      <p:pic>
        <p:nvPicPr>
          <p:cNvPr id="6" name="Content Placeholder 5" descr="12012-lord-of-rings1.jpg"/>
          <p:cNvPicPr>
            <a:picLocks noGrp="1" noChangeAspect="1"/>
          </p:cNvPicPr>
          <p:nvPr>
            <p:ph idx="1"/>
          </p:nvPr>
        </p:nvPicPr>
        <p:blipFill>
          <a:blip r:embed="rId2" cstate="print"/>
          <a:stretch>
            <a:fillRect/>
          </a:stretch>
        </p:blipFill>
        <p:spPr>
          <a:xfrm>
            <a:off x="155864" y="670381"/>
            <a:ext cx="8530936" cy="6035219"/>
          </a:xfrm>
        </p:spPr>
      </p:pic>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9144000" cy="762000"/>
          </a:xfrm>
        </p:spPr>
        <p:txBody>
          <a:bodyPr/>
          <a:lstStyle/>
          <a:p>
            <a:r>
              <a:rPr lang="en-US" sz="5400" b="1" dirty="0" smtClean="0">
                <a:solidFill>
                  <a:schemeClr val="accent3">
                    <a:lumMod val="10000"/>
                  </a:schemeClr>
                </a:solidFill>
                <a:latin typeface="Hobbiton" pitchFamily="2" charset="0"/>
              </a:rPr>
              <a:t>The Shire</a:t>
            </a:r>
            <a:endParaRPr lang="en-US" sz="5400" b="1" dirty="0">
              <a:solidFill>
                <a:schemeClr val="accent3">
                  <a:lumMod val="10000"/>
                </a:schemeClr>
              </a:solidFill>
              <a:latin typeface="Hobbiton" pitchFamily="2" charset="0"/>
            </a:endParaRPr>
          </a:p>
        </p:txBody>
      </p:sp>
      <p:sp>
        <p:nvSpPr>
          <p:cNvPr id="3" name="Content Placeholder 2"/>
          <p:cNvSpPr>
            <a:spLocks noGrp="1"/>
          </p:cNvSpPr>
          <p:nvPr>
            <p:ph idx="1"/>
          </p:nvPr>
        </p:nvSpPr>
        <p:spPr>
          <a:xfrm>
            <a:off x="0" y="838200"/>
            <a:ext cx="4572000" cy="5486400"/>
          </a:xfrm>
        </p:spPr>
        <p:txBody>
          <a:bodyPr/>
          <a:lstStyle/>
          <a:p>
            <a:pPr algn="ctr"/>
            <a:r>
              <a:rPr lang="en-US" sz="2400" b="0" dirty="0" smtClean="0">
                <a:solidFill>
                  <a:schemeClr val="accent3">
                    <a:lumMod val="10000"/>
                  </a:schemeClr>
                </a:solidFill>
                <a:latin typeface="Batang" pitchFamily="18" charset="-127"/>
                <a:ea typeface="Batang" pitchFamily="18" charset="-127"/>
              </a:rPr>
              <a:t>The Journey begins for Frodo in the Shire—</a:t>
            </a:r>
          </a:p>
          <a:p>
            <a:pPr algn="ctr"/>
            <a:r>
              <a:rPr lang="en-US" sz="2400" b="0" dirty="0" smtClean="0">
                <a:solidFill>
                  <a:schemeClr val="accent3">
                    <a:lumMod val="10000"/>
                  </a:schemeClr>
                </a:solidFill>
                <a:latin typeface="Batang" pitchFamily="18" charset="-127"/>
                <a:ea typeface="Batang" pitchFamily="18" charset="-127"/>
              </a:rPr>
              <a:t>September 23-  A Black Rider comes to Hobbiton at nightfall. Frodo leaves Bag End.</a:t>
            </a:r>
          </a:p>
          <a:p>
            <a:pPr algn="ctr"/>
            <a:r>
              <a:rPr lang="en-US" sz="2400" b="0" dirty="0" smtClean="0">
                <a:solidFill>
                  <a:schemeClr val="accent3">
                    <a:lumMod val="10000"/>
                  </a:schemeClr>
                </a:solidFill>
                <a:latin typeface="Batang" pitchFamily="18" charset="-127"/>
                <a:ea typeface="Batang" pitchFamily="18" charset="-127"/>
              </a:rPr>
              <a:t>“Well, now we’re off at last!” Said Frodo. They shouldered their packs and picked up their sticks, and walked round the corner to the west side of Bag End.  “Good-bye!” Said Frodo. (The Fellowship of the Rings, 78).</a:t>
            </a:r>
            <a:endParaRPr lang="en-US" sz="2400" b="0" dirty="0">
              <a:solidFill>
                <a:schemeClr val="accent3">
                  <a:lumMod val="10000"/>
                </a:schemeClr>
              </a:solidFill>
              <a:latin typeface="Batang" pitchFamily="18" charset="-127"/>
              <a:ea typeface="Batang" pitchFamily="18" charset="-127"/>
            </a:endParaRPr>
          </a:p>
        </p:txBody>
      </p:sp>
      <p:sp>
        <p:nvSpPr>
          <p:cNvPr id="4" name="TextBox 3"/>
          <p:cNvSpPr txBox="1"/>
          <p:nvPr/>
        </p:nvSpPr>
        <p:spPr>
          <a:xfrm>
            <a:off x="2895600" y="685800"/>
            <a:ext cx="7086600" cy="830997"/>
          </a:xfrm>
          <a:prstGeom prst="rect">
            <a:avLst/>
          </a:prstGeom>
          <a:noFill/>
        </p:spPr>
        <p:txBody>
          <a:bodyPr wrap="square" rtlCol="0">
            <a:spAutoFit/>
          </a:bodyPr>
          <a:lstStyle/>
          <a:p>
            <a:pPr algn="ctr"/>
            <a:r>
              <a:rPr lang="en-US" sz="2400" b="1" dirty="0" smtClean="0">
                <a:solidFill>
                  <a:schemeClr val="accent3">
                    <a:lumMod val="10000"/>
                  </a:schemeClr>
                </a:solidFill>
              </a:rPr>
              <a:t>The Great Years</a:t>
            </a:r>
            <a:r>
              <a:rPr lang="en-US" sz="2400" dirty="0" smtClean="0">
                <a:solidFill>
                  <a:schemeClr val="accent3">
                    <a:lumMod val="10000"/>
                  </a:schemeClr>
                </a:solidFill>
              </a:rPr>
              <a:t/>
            </a:r>
            <a:br>
              <a:rPr lang="en-US" sz="2400" dirty="0" smtClean="0">
                <a:solidFill>
                  <a:schemeClr val="accent3">
                    <a:lumMod val="10000"/>
                  </a:schemeClr>
                </a:solidFill>
              </a:rPr>
            </a:br>
            <a:r>
              <a:rPr lang="en-US" sz="2400" dirty="0" smtClean="0">
                <a:solidFill>
                  <a:schemeClr val="accent3">
                    <a:lumMod val="10000"/>
                  </a:schemeClr>
                </a:solidFill>
              </a:rPr>
              <a:t>Third Age</a:t>
            </a:r>
            <a:endParaRPr lang="en-US" sz="2400" dirty="0">
              <a:solidFill>
                <a:schemeClr val="accent3">
                  <a:lumMod val="10000"/>
                </a:schemeClr>
              </a:solidFill>
            </a:endParaRPr>
          </a:p>
        </p:txBody>
      </p:sp>
      <p:pic>
        <p:nvPicPr>
          <p:cNvPr id="7" name="Picture 6" descr="shire ne.jpg"/>
          <p:cNvPicPr>
            <a:picLocks noChangeAspect="1"/>
          </p:cNvPicPr>
          <p:nvPr/>
        </p:nvPicPr>
        <p:blipFill>
          <a:blip r:embed="rId2" cstate="print"/>
          <a:stretch>
            <a:fillRect/>
          </a:stretch>
        </p:blipFill>
        <p:spPr>
          <a:xfrm>
            <a:off x="4469296" y="1524000"/>
            <a:ext cx="4674704" cy="2239962"/>
          </a:xfrm>
          <a:prstGeom prst="rect">
            <a:avLst/>
          </a:prstGeom>
        </p:spPr>
      </p:pic>
      <p:pic>
        <p:nvPicPr>
          <p:cNvPr id="8" name="Picture 7" descr="tolk.jpg"/>
          <p:cNvPicPr>
            <a:picLocks noChangeAspect="1"/>
          </p:cNvPicPr>
          <p:nvPr/>
        </p:nvPicPr>
        <p:blipFill>
          <a:blip r:embed="rId3" cstate="print"/>
          <a:stretch>
            <a:fillRect/>
          </a:stretch>
        </p:blipFill>
        <p:spPr>
          <a:xfrm>
            <a:off x="4572000" y="3810000"/>
            <a:ext cx="4381500" cy="2628900"/>
          </a:xfrm>
          <a:prstGeom prst="rect">
            <a:avLst/>
          </a:prstGeom>
        </p:spPr>
      </p:pic>
      <p:sp>
        <p:nvSpPr>
          <p:cNvPr id="9" name="TextBox 8"/>
          <p:cNvSpPr txBox="1"/>
          <p:nvPr/>
        </p:nvSpPr>
        <p:spPr>
          <a:xfrm>
            <a:off x="4800600" y="6488668"/>
            <a:ext cx="4343400" cy="369332"/>
          </a:xfrm>
          <a:prstGeom prst="rect">
            <a:avLst/>
          </a:prstGeom>
          <a:noFill/>
        </p:spPr>
        <p:txBody>
          <a:bodyPr wrap="square" rtlCol="0">
            <a:spAutoFit/>
          </a:bodyPr>
          <a:lstStyle/>
          <a:p>
            <a:r>
              <a:rPr lang="en-US" dirty="0" smtClean="0">
                <a:solidFill>
                  <a:schemeClr val="accent3">
                    <a:lumMod val="10000"/>
                  </a:schemeClr>
                </a:solidFill>
              </a:rPr>
              <a:t>* Tolkien’s Illustration of Bag End</a:t>
            </a:r>
            <a:endParaRPr lang="en-US" dirty="0">
              <a:solidFill>
                <a:schemeClr val="accent3">
                  <a:lumMod val="10000"/>
                </a:schemeClr>
              </a:solidFill>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hire.jpg"/>
          <p:cNvPicPr>
            <a:picLocks noGrp="1" noChangeAspect="1"/>
          </p:cNvPicPr>
          <p:nvPr>
            <p:ph idx="1"/>
          </p:nvPr>
        </p:nvPicPr>
        <p:blipFill>
          <a:blip r:embed="rId2" cstate="print"/>
          <a:stretch>
            <a:fillRect/>
          </a:stretch>
        </p:blipFill>
        <p:spPr>
          <a:xfrm>
            <a:off x="0" y="-1"/>
            <a:ext cx="9144000" cy="6875859"/>
          </a:xfrm>
        </p:spPr>
      </p:pic>
      <p:sp>
        <p:nvSpPr>
          <p:cNvPr id="7" name="4-Point Star 6"/>
          <p:cNvSpPr/>
          <p:nvPr/>
        </p:nvSpPr>
        <p:spPr bwMode="auto">
          <a:xfrm>
            <a:off x="2057400" y="2590800"/>
            <a:ext cx="304800" cy="304800"/>
          </a:xfrm>
          <a:prstGeom prst="star4">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9144000" cy="762000"/>
          </a:xfrm>
        </p:spPr>
        <p:txBody>
          <a:bodyPr/>
          <a:lstStyle/>
          <a:p>
            <a:r>
              <a:rPr lang="en-US" sz="6000" dirty="0" smtClean="0">
                <a:solidFill>
                  <a:schemeClr val="accent3">
                    <a:lumMod val="10000"/>
                  </a:schemeClr>
                </a:solidFill>
                <a:latin typeface="Hobbiton" pitchFamily="2" charset="0"/>
              </a:rPr>
              <a:t>September</a:t>
            </a:r>
            <a:br>
              <a:rPr lang="en-US" sz="6000" dirty="0" smtClean="0">
                <a:solidFill>
                  <a:schemeClr val="accent3">
                    <a:lumMod val="10000"/>
                  </a:schemeClr>
                </a:solidFill>
                <a:latin typeface="Hobbiton" pitchFamily="2" charset="0"/>
              </a:rPr>
            </a:br>
            <a:endParaRPr lang="en-US" sz="6000" dirty="0">
              <a:latin typeface="Hobbiton" pitchFamily="2" charset="0"/>
            </a:endParaRPr>
          </a:p>
        </p:txBody>
      </p:sp>
      <p:sp>
        <p:nvSpPr>
          <p:cNvPr id="3" name="Content Placeholder 2"/>
          <p:cNvSpPr>
            <a:spLocks noGrp="1"/>
          </p:cNvSpPr>
          <p:nvPr>
            <p:ph idx="1"/>
          </p:nvPr>
        </p:nvSpPr>
        <p:spPr>
          <a:xfrm>
            <a:off x="0" y="685800"/>
            <a:ext cx="2895600" cy="5867400"/>
          </a:xfrm>
        </p:spPr>
        <p:txBody>
          <a:bodyPr/>
          <a:lstStyle/>
          <a:p>
            <a:pPr algn="ctr">
              <a:buNone/>
            </a:pPr>
            <a:endParaRPr lang="en-US" sz="2800" b="0" dirty="0" smtClean="0">
              <a:solidFill>
                <a:schemeClr val="accent3">
                  <a:lumMod val="10000"/>
                </a:schemeClr>
              </a:solidFill>
            </a:endParaRPr>
          </a:p>
          <a:p>
            <a:pPr algn="ctr">
              <a:buNone/>
            </a:pPr>
            <a:r>
              <a:rPr lang="en-US" sz="2800" b="0" dirty="0" smtClean="0">
                <a:solidFill>
                  <a:schemeClr val="accent3">
                    <a:lumMod val="10000"/>
                  </a:schemeClr>
                </a:solidFill>
              </a:rPr>
              <a:t>24- Encounter </a:t>
            </a:r>
            <a:r>
              <a:rPr lang="en-US" sz="2800" b="0" dirty="0" err="1" smtClean="0">
                <a:solidFill>
                  <a:schemeClr val="accent3">
                    <a:lumMod val="10000"/>
                  </a:schemeClr>
                </a:solidFill>
              </a:rPr>
              <a:t>Nazgûl</a:t>
            </a:r>
            <a:r>
              <a:rPr lang="en-US" sz="2800" b="0" dirty="0" smtClean="0">
                <a:solidFill>
                  <a:schemeClr val="accent3">
                    <a:lumMod val="10000"/>
                  </a:schemeClr>
                </a:solidFill>
              </a:rPr>
              <a:t> near Woody End</a:t>
            </a:r>
          </a:p>
        </p:txBody>
      </p:sp>
      <p:pic>
        <p:nvPicPr>
          <p:cNvPr id="4" name="Picture 3" descr="shire 2.png"/>
          <p:cNvPicPr>
            <a:picLocks noChangeAspect="1"/>
          </p:cNvPicPr>
          <p:nvPr/>
        </p:nvPicPr>
        <p:blipFill>
          <a:blip r:embed="rId2" cstate="print"/>
          <a:stretch>
            <a:fillRect/>
          </a:stretch>
        </p:blipFill>
        <p:spPr>
          <a:xfrm>
            <a:off x="3106944" y="1143000"/>
            <a:ext cx="6037056" cy="3719872"/>
          </a:xfrm>
          <a:prstGeom prst="rect">
            <a:avLst/>
          </a:prstGeom>
        </p:spPr>
      </p:pic>
      <p:sp>
        <p:nvSpPr>
          <p:cNvPr id="5" name="4-Point Star 4"/>
          <p:cNvSpPr/>
          <p:nvPr/>
        </p:nvSpPr>
        <p:spPr bwMode="auto">
          <a:xfrm>
            <a:off x="4724400" y="2895600"/>
            <a:ext cx="304800" cy="3810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7" name="Shape 6"/>
          <p:cNvCxnSpPr>
            <a:endCxn id="5" idx="0"/>
          </p:cNvCxnSpPr>
          <p:nvPr/>
        </p:nvCxnSpPr>
        <p:spPr bwMode="auto">
          <a:xfrm>
            <a:off x="2971800" y="1752600"/>
            <a:ext cx="1905000" cy="1097280"/>
          </a:xfrm>
          <a:prstGeom prst="curvedConnector2">
            <a:avLst/>
          </a:prstGeom>
          <a:solidFill>
            <a:schemeClr val="accent1"/>
          </a:solidFill>
          <a:ln w="28575" cap="flat" cmpd="sng" algn="ctr">
            <a:solidFill>
              <a:srgbClr val="002060"/>
            </a:solidFill>
            <a:prstDash val="solid"/>
            <a:round/>
            <a:headEnd type="arrow"/>
            <a:tailEnd type="arrow"/>
          </a:ln>
          <a:effectLst/>
        </p:spPr>
      </p:cxnSp>
      <p:sp>
        <p:nvSpPr>
          <p:cNvPr id="8" name="TextBox 7"/>
          <p:cNvSpPr txBox="1"/>
          <p:nvPr/>
        </p:nvSpPr>
        <p:spPr>
          <a:xfrm>
            <a:off x="3810000" y="5257800"/>
            <a:ext cx="4953000" cy="1477328"/>
          </a:xfrm>
          <a:prstGeom prst="rect">
            <a:avLst/>
          </a:prstGeom>
          <a:noFill/>
        </p:spPr>
        <p:txBody>
          <a:bodyPr wrap="square" rtlCol="0">
            <a:spAutoFit/>
          </a:bodyPr>
          <a:lstStyle/>
          <a:p>
            <a:r>
              <a:rPr lang="en-US" dirty="0" smtClean="0">
                <a:solidFill>
                  <a:schemeClr val="accent3">
                    <a:lumMod val="10000"/>
                  </a:schemeClr>
                </a:solidFill>
              </a:rPr>
              <a:t>“…but a lane branched right, winding through wood of ancient oak-trees on its way to </a:t>
            </a:r>
            <a:r>
              <a:rPr lang="en-US" dirty="0" err="1" smtClean="0">
                <a:solidFill>
                  <a:schemeClr val="accent3">
                    <a:lumMod val="10000"/>
                  </a:schemeClr>
                </a:solidFill>
              </a:rPr>
              <a:t>Woodhall</a:t>
            </a:r>
            <a:r>
              <a:rPr lang="en-US" dirty="0" smtClean="0">
                <a:solidFill>
                  <a:schemeClr val="accent3">
                    <a:lumMod val="10000"/>
                  </a:schemeClr>
                </a:solidFill>
              </a:rPr>
              <a:t>. ‘This is the way for us,” Said Frodo (85)</a:t>
            </a:r>
          </a:p>
          <a:p>
            <a:endParaRPr lang="en-US" dirty="0"/>
          </a:p>
        </p:txBody>
      </p:sp>
      <p:pic>
        <p:nvPicPr>
          <p:cNvPr id="9" name="Picture 8" descr="LordNazgul.jpg"/>
          <p:cNvPicPr>
            <a:picLocks noChangeAspect="1"/>
          </p:cNvPicPr>
          <p:nvPr/>
        </p:nvPicPr>
        <p:blipFill>
          <a:blip r:embed="rId3" cstate="print"/>
          <a:srcRect l="15833" r="21667"/>
          <a:stretch>
            <a:fillRect/>
          </a:stretch>
        </p:blipFill>
        <p:spPr>
          <a:xfrm>
            <a:off x="457200" y="4495800"/>
            <a:ext cx="3048000" cy="2052320"/>
          </a:xfrm>
          <a:prstGeom prst="rect">
            <a:avLst/>
          </a:prstGeom>
        </p:spPr>
      </p:pic>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September</a:t>
            </a:r>
            <a:endParaRPr lang="en-US" dirty="0"/>
          </a:p>
        </p:txBody>
      </p:sp>
      <p:pic>
        <p:nvPicPr>
          <p:cNvPr id="4" name="Content Placeholder 3" descr="shire 2.png"/>
          <p:cNvPicPr>
            <a:picLocks noGrp="1" noChangeAspect="1"/>
          </p:cNvPicPr>
          <p:nvPr>
            <p:ph idx="1"/>
          </p:nvPr>
        </p:nvPicPr>
        <p:blipFill>
          <a:blip r:embed="rId2" cstate="print"/>
          <a:stretch>
            <a:fillRect/>
          </a:stretch>
        </p:blipFill>
        <p:spPr>
          <a:xfrm>
            <a:off x="2983277" y="990600"/>
            <a:ext cx="6160723" cy="3796072"/>
          </a:xfrm>
          <a:prstGeom prst="rect">
            <a:avLst/>
          </a:prstGeom>
        </p:spPr>
      </p:pic>
      <p:sp>
        <p:nvSpPr>
          <p:cNvPr id="5" name="TextBox 4"/>
          <p:cNvSpPr txBox="1"/>
          <p:nvPr/>
        </p:nvSpPr>
        <p:spPr>
          <a:xfrm>
            <a:off x="228600" y="1066800"/>
            <a:ext cx="2286000" cy="4708981"/>
          </a:xfrm>
          <a:prstGeom prst="rect">
            <a:avLst/>
          </a:prstGeom>
          <a:noFill/>
        </p:spPr>
        <p:txBody>
          <a:bodyPr wrap="square" rtlCol="0">
            <a:spAutoFit/>
          </a:bodyPr>
          <a:lstStyle/>
          <a:p>
            <a:r>
              <a:rPr lang="en-US" sz="2000" dirty="0" smtClean="0">
                <a:solidFill>
                  <a:schemeClr val="accent3">
                    <a:lumMod val="10000"/>
                  </a:schemeClr>
                </a:solidFill>
              </a:rPr>
              <a:t>25-  Frodo, Sam and Pippin reach </a:t>
            </a:r>
            <a:r>
              <a:rPr lang="en-US" sz="2000" dirty="0" err="1" smtClean="0">
                <a:solidFill>
                  <a:schemeClr val="accent3">
                    <a:lumMod val="10000"/>
                  </a:schemeClr>
                </a:solidFill>
              </a:rPr>
              <a:t>Crickhollow</a:t>
            </a:r>
            <a:r>
              <a:rPr lang="en-US" sz="2000" dirty="0" smtClean="0">
                <a:solidFill>
                  <a:schemeClr val="accent3">
                    <a:lumMod val="10000"/>
                  </a:schemeClr>
                </a:solidFill>
              </a:rPr>
              <a:t> in the night and the conspiracy is unmasked</a:t>
            </a:r>
          </a:p>
          <a:p>
            <a:endParaRPr lang="en-US" sz="2000" dirty="0" smtClean="0">
              <a:solidFill>
                <a:schemeClr val="accent3">
                  <a:lumMod val="10000"/>
                </a:schemeClr>
              </a:solidFill>
            </a:endParaRPr>
          </a:p>
          <a:p>
            <a:r>
              <a:rPr lang="en-US" sz="2000" dirty="0" smtClean="0">
                <a:solidFill>
                  <a:schemeClr val="accent3">
                    <a:lumMod val="10000"/>
                  </a:schemeClr>
                </a:solidFill>
              </a:rPr>
              <a:t>26- attacked by evil tree Old Man Willow and rescued by Tom </a:t>
            </a:r>
            <a:r>
              <a:rPr lang="en-US" sz="2000" dirty="0" err="1" smtClean="0">
                <a:solidFill>
                  <a:schemeClr val="accent3">
                    <a:lumMod val="10000"/>
                  </a:schemeClr>
                </a:solidFill>
              </a:rPr>
              <a:t>Bombadil</a:t>
            </a:r>
            <a:r>
              <a:rPr lang="en-US" sz="2000" dirty="0" smtClean="0">
                <a:solidFill>
                  <a:schemeClr val="accent3">
                    <a:lumMod val="10000"/>
                  </a:schemeClr>
                </a:solidFill>
              </a:rPr>
              <a:t>. </a:t>
            </a:r>
          </a:p>
          <a:p>
            <a:endParaRPr lang="en-US" sz="2000" dirty="0" smtClean="0">
              <a:solidFill>
                <a:schemeClr val="accent3">
                  <a:lumMod val="10000"/>
                </a:schemeClr>
              </a:solidFill>
            </a:endParaRPr>
          </a:p>
          <a:p>
            <a:r>
              <a:rPr lang="en-US" sz="2000" dirty="0" smtClean="0">
                <a:solidFill>
                  <a:schemeClr val="accent3">
                    <a:lumMod val="10000"/>
                  </a:schemeClr>
                </a:solidFill>
              </a:rPr>
              <a:t>28- captured by a Barrow-</a:t>
            </a:r>
            <a:r>
              <a:rPr lang="en-US" sz="2000" dirty="0" err="1" smtClean="0">
                <a:solidFill>
                  <a:schemeClr val="accent3">
                    <a:lumMod val="10000"/>
                  </a:schemeClr>
                </a:solidFill>
              </a:rPr>
              <a:t>wight</a:t>
            </a:r>
            <a:endParaRPr lang="en-US" sz="2000" dirty="0" smtClean="0">
              <a:solidFill>
                <a:schemeClr val="accent3">
                  <a:lumMod val="10000"/>
                </a:schemeClr>
              </a:solidFill>
            </a:endParaRPr>
          </a:p>
        </p:txBody>
      </p:sp>
      <p:sp>
        <p:nvSpPr>
          <p:cNvPr id="6" name="4-Point Star 5"/>
          <p:cNvSpPr/>
          <p:nvPr/>
        </p:nvSpPr>
        <p:spPr bwMode="auto">
          <a:xfrm>
            <a:off x="4876800" y="2590800"/>
            <a:ext cx="228600" cy="3048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8" name="Curved Connector 7"/>
          <p:cNvCxnSpPr/>
          <p:nvPr/>
        </p:nvCxnSpPr>
        <p:spPr bwMode="auto">
          <a:xfrm>
            <a:off x="2133600" y="1752600"/>
            <a:ext cx="2819400" cy="990600"/>
          </a:xfrm>
          <a:prstGeom prst="curvedConnector3">
            <a:avLst>
              <a:gd name="adj1" fmla="val 50000"/>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10" name="4-Point Star 9"/>
          <p:cNvSpPr/>
          <p:nvPr/>
        </p:nvSpPr>
        <p:spPr bwMode="auto">
          <a:xfrm>
            <a:off x="5029200" y="2819400"/>
            <a:ext cx="228600" cy="3048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11" name="Curved Connector 10"/>
          <p:cNvCxnSpPr/>
          <p:nvPr/>
        </p:nvCxnSpPr>
        <p:spPr bwMode="auto">
          <a:xfrm flipV="1">
            <a:off x="1981200" y="2971800"/>
            <a:ext cx="3200400" cy="914400"/>
          </a:xfrm>
          <a:prstGeom prst="curvedConnector3">
            <a:avLst>
              <a:gd name="adj1" fmla="val 50000"/>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13" name="4-Point Star 12"/>
          <p:cNvSpPr/>
          <p:nvPr/>
        </p:nvSpPr>
        <p:spPr bwMode="auto">
          <a:xfrm>
            <a:off x="5257800" y="27432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14" name="Curved Connector 13"/>
          <p:cNvCxnSpPr/>
          <p:nvPr/>
        </p:nvCxnSpPr>
        <p:spPr bwMode="auto">
          <a:xfrm flipV="1">
            <a:off x="1981200" y="2971800"/>
            <a:ext cx="3429000" cy="2438400"/>
          </a:xfrm>
          <a:prstGeom prst="curvedConnector3">
            <a:avLst>
              <a:gd name="adj1" fmla="val 104545"/>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20" name="TextBox 19"/>
          <p:cNvSpPr txBox="1"/>
          <p:nvPr/>
        </p:nvSpPr>
        <p:spPr>
          <a:xfrm>
            <a:off x="4267200" y="5105400"/>
            <a:ext cx="4876800" cy="1200329"/>
          </a:xfrm>
          <a:prstGeom prst="rect">
            <a:avLst/>
          </a:prstGeom>
          <a:noFill/>
        </p:spPr>
        <p:txBody>
          <a:bodyPr wrap="square" rtlCol="0">
            <a:spAutoFit/>
          </a:bodyPr>
          <a:lstStyle/>
          <a:p>
            <a:r>
              <a:rPr lang="en-US" dirty="0" smtClean="0">
                <a:solidFill>
                  <a:schemeClr val="accent3">
                    <a:lumMod val="10000"/>
                  </a:schemeClr>
                </a:solidFill>
              </a:rPr>
              <a:t>“</a:t>
            </a:r>
            <a:r>
              <a:rPr lang="en-US" sz="2400" dirty="0" smtClean="0">
                <a:solidFill>
                  <a:schemeClr val="accent3">
                    <a:lumMod val="10000"/>
                  </a:schemeClr>
                </a:solidFill>
              </a:rPr>
              <a:t>Courage is found in unlikely places,’ Said </a:t>
            </a:r>
            <a:r>
              <a:rPr lang="en-US" sz="2400" dirty="0" err="1" smtClean="0">
                <a:solidFill>
                  <a:schemeClr val="accent3">
                    <a:lumMod val="10000"/>
                  </a:schemeClr>
                </a:solidFill>
              </a:rPr>
              <a:t>Gildor</a:t>
            </a:r>
            <a:r>
              <a:rPr lang="en-US" sz="2400" dirty="0" smtClean="0">
                <a:solidFill>
                  <a:schemeClr val="accent3">
                    <a:lumMod val="10000"/>
                  </a:schemeClr>
                </a:solidFill>
              </a:rPr>
              <a:t>. ‘Be of good hope’ (95) </a:t>
            </a:r>
            <a:endParaRPr lang="en-US" sz="2400" dirty="0">
              <a:solidFill>
                <a:schemeClr val="accent3">
                  <a:lumMod val="10000"/>
                </a:schemeClr>
              </a:solidFill>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10000"/>
                  </a:schemeClr>
                </a:solidFill>
              </a:rPr>
              <a:t>September/ October</a:t>
            </a:r>
            <a:endParaRPr lang="en-US" dirty="0"/>
          </a:p>
        </p:txBody>
      </p:sp>
      <p:sp>
        <p:nvSpPr>
          <p:cNvPr id="3" name="Content Placeholder 2"/>
          <p:cNvSpPr>
            <a:spLocks noGrp="1"/>
          </p:cNvSpPr>
          <p:nvPr>
            <p:ph idx="1"/>
          </p:nvPr>
        </p:nvSpPr>
        <p:spPr>
          <a:xfrm>
            <a:off x="0" y="838200"/>
            <a:ext cx="2819400" cy="5486400"/>
          </a:xfrm>
        </p:spPr>
        <p:txBody>
          <a:bodyPr/>
          <a:lstStyle/>
          <a:p>
            <a:pPr>
              <a:buNone/>
            </a:pPr>
            <a:r>
              <a:rPr lang="en-US" sz="2400" b="0" dirty="0" smtClean="0">
                <a:solidFill>
                  <a:schemeClr val="accent3">
                    <a:lumMod val="10000"/>
                  </a:schemeClr>
                </a:solidFill>
              </a:rPr>
              <a:t>29</a:t>
            </a:r>
            <a:r>
              <a:rPr lang="en-US" sz="2400" b="0" baseline="30000" dirty="0" smtClean="0">
                <a:solidFill>
                  <a:schemeClr val="accent3">
                    <a:lumMod val="10000"/>
                  </a:schemeClr>
                </a:solidFill>
              </a:rPr>
              <a:t>th</a:t>
            </a:r>
            <a:r>
              <a:rPr lang="en-US" sz="2400" b="0" dirty="0" smtClean="0">
                <a:solidFill>
                  <a:schemeClr val="accent3">
                    <a:lumMod val="10000"/>
                  </a:schemeClr>
                </a:solidFill>
              </a:rPr>
              <a:t> Reach </a:t>
            </a:r>
            <a:r>
              <a:rPr lang="en-US" sz="2400" b="0" dirty="0" err="1" smtClean="0">
                <a:solidFill>
                  <a:schemeClr val="accent3">
                    <a:lumMod val="10000"/>
                  </a:schemeClr>
                </a:solidFill>
              </a:rPr>
              <a:t>Bree</a:t>
            </a:r>
            <a:r>
              <a:rPr lang="en-US" sz="2400" b="0" dirty="0" smtClean="0">
                <a:solidFill>
                  <a:schemeClr val="accent3">
                    <a:lumMod val="10000"/>
                  </a:schemeClr>
                </a:solidFill>
              </a:rPr>
              <a:t> and stay at the Prancing Pony.</a:t>
            </a:r>
          </a:p>
          <a:p>
            <a:pPr>
              <a:buNone/>
            </a:pPr>
            <a:r>
              <a:rPr lang="en-US" sz="2400" b="0" dirty="0" smtClean="0">
                <a:solidFill>
                  <a:schemeClr val="accent3">
                    <a:lumMod val="10000"/>
                  </a:schemeClr>
                </a:solidFill>
              </a:rPr>
              <a:t>2</a:t>
            </a:r>
            <a:r>
              <a:rPr lang="en-US" sz="2400" b="0" baseline="30000" dirty="0" smtClean="0">
                <a:solidFill>
                  <a:schemeClr val="accent3">
                    <a:lumMod val="10000"/>
                  </a:schemeClr>
                </a:solidFill>
              </a:rPr>
              <a:t>nd</a:t>
            </a:r>
            <a:r>
              <a:rPr lang="en-US" sz="2400" b="0" dirty="0" smtClean="0">
                <a:solidFill>
                  <a:schemeClr val="accent3">
                    <a:lumMod val="10000"/>
                  </a:schemeClr>
                </a:solidFill>
              </a:rPr>
              <a:t> Now traveling with Strider, the Hobbits journey through </a:t>
            </a:r>
            <a:r>
              <a:rPr lang="en-US" sz="2400" b="0" dirty="0" smtClean="0"/>
              <a:t> </a:t>
            </a:r>
            <a:r>
              <a:rPr lang="en-US" sz="2400" b="0" dirty="0" err="1" smtClean="0">
                <a:solidFill>
                  <a:schemeClr val="accent3">
                    <a:lumMod val="10000"/>
                  </a:schemeClr>
                </a:solidFill>
              </a:rPr>
              <a:t>Midgewater</a:t>
            </a:r>
            <a:r>
              <a:rPr lang="en-US" sz="2400" b="0" dirty="0" smtClean="0">
                <a:solidFill>
                  <a:schemeClr val="accent3">
                    <a:lumMod val="10000"/>
                  </a:schemeClr>
                </a:solidFill>
              </a:rPr>
              <a:t> Marshes</a:t>
            </a:r>
          </a:p>
          <a:p>
            <a:pPr>
              <a:buNone/>
            </a:pPr>
            <a:r>
              <a:rPr lang="en-US" sz="2400" b="0" dirty="0" smtClean="0">
                <a:solidFill>
                  <a:schemeClr val="accent3">
                    <a:lumMod val="10000"/>
                  </a:schemeClr>
                </a:solidFill>
              </a:rPr>
              <a:t>6</a:t>
            </a:r>
            <a:r>
              <a:rPr lang="en-US" sz="2400" b="0" baseline="30000" dirty="0" smtClean="0">
                <a:solidFill>
                  <a:schemeClr val="accent3">
                    <a:lumMod val="10000"/>
                  </a:schemeClr>
                </a:solidFill>
              </a:rPr>
              <a:t>th</a:t>
            </a:r>
            <a:r>
              <a:rPr lang="en-US" sz="2400" b="0" dirty="0" smtClean="0">
                <a:solidFill>
                  <a:schemeClr val="accent3">
                    <a:lumMod val="10000"/>
                  </a:schemeClr>
                </a:solidFill>
              </a:rPr>
              <a:t> Reach </a:t>
            </a:r>
            <a:r>
              <a:rPr lang="en-US" sz="2400" b="0" dirty="0" err="1" smtClean="0">
                <a:solidFill>
                  <a:schemeClr val="accent3">
                    <a:lumMod val="10000"/>
                  </a:schemeClr>
                </a:solidFill>
              </a:rPr>
              <a:t>Weathertop</a:t>
            </a:r>
            <a:r>
              <a:rPr lang="en-US" sz="2400" b="0" dirty="0" smtClean="0">
                <a:solidFill>
                  <a:schemeClr val="accent3">
                    <a:lumMod val="10000"/>
                  </a:schemeClr>
                </a:solidFill>
              </a:rPr>
              <a:t> at noon. </a:t>
            </a:r>
          </a:p>
          <a:p>
            <a:pPr>
              <a:buNone/>
            </a:pPr>
            <a:r>
              <a:rPr lang="en-US" sz="2400" b="0" dirty="0" smtClean="0">
                <a:solidFill>
                  <a:schemeClr val="accent3">
                    <a:lumMod val="10000"/>
                  </a:schemeClr>
                </a:solidFill>
              </a:rPr>
              <a:t>13</a:t>
            </a:r>
            <a:r>
              <a:rPr lang="en-US" sz="2400" b="0" baseline="30000" dirty="0" smtClean="0">
                <a:solidFill>
                  <a:schemeClr val="accent3">
                    <a:lumMod val="10000"/>
                  </a:schemeClr>
                </a:solidFill>
              </a:rPr>
              <a:t>th</a:t>
            </a:r>
            <a:r>
              <a:rPr lang="en-US" sz="2400" b="0" dirty="0" smtClean="0">
                <a:solidFill>
                  <a:schemeClr val="accent3">
                    <a:lumMod val="10000"/>
                  </a:schemeClr>
                </a:solidFill>
              </a:rPr>
              <a:t> </a:t>
            </a:r>
            <a:r>
              <a:rPr lang="en-US" sz="2400" b="0" dirty="0" smtClean="0"/>
              <a:t> </a:t>
            </a:r>
            <a:r>
              <a:rPr lang="en-US" sz="2400" b="0" dirty="0" smtClean="0">
                <a:solidFill>
                  <a:schemeClr val="accent3">
                    <a:lumMod val="10000"/>
                  </a:schemeClr>
                </a:solidFill>
              </a:rPr>
              <a:t>Cross the Last Bridge</a:t>
            </a:r>
            <a:endParaRPr lang="en-US" sz="2400" b="0" dirty="0">
              <a:solidFill>
                <a:schemeClr val="accent3">
                  <a:lumMod val="10000"/>
                </a:schemeClr>
              </a:solidFill>
            </a:endParaRPr>
          </a:p>
        </p:txBody>
      </p:sp>
      <p:pic>
        <p:nvPicPr>
          <p:cNvPr id="4" name="Content Placeholder 3" descr="shire 2.png"/>
          <p:cNvPicPr>
            <a:picLocks noChangeAspect="1"/>
          </p:cNvPicPr>
          <p:nvPr/>
        </p:nvPicPr>
        <p:blipFill>
          <a:blip r:embed="rId2" cstate="print"/>
          <a:stretch>
            <a:fillRect/>
          </a:stretch>
        </p:blipFill>
        <p:spPr bwMode="auto">
          <a:xfrm>
            <a:off x="2983277" y="1066800"/>
            <a:ext cx="6160723" cy="3796072"/>
          </a:xfrm>
          <a:prstGeom prst="rect">
            <a:avLst/>
          </a:prstGeom>
          <a:noFill/>
          <a:ln w="9525">
            <a:noFill/>
            <a:miter lim="800000"/>
            <a:headEnd/>
            <a:tailEnd/>
          </a:ln>
          <a:effectLst/>
        </p:spPr>
      </p:pic>
      <p:sp>
        <p:nvSpPr>
          <p:cNvPr id="5" name="4-Point Star 4"/>
          <p:cNvSpPr/>
          <p:nvPr/>
        </p:nvSpPr>
        <p:spPr bwMode="auto">
          <a:xfrm>
            <a:off x="5410200" y="28956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6" name="Curved Connector 5"/>
          <p:cNvCxnSpPr>
            <a:endCxn id="5" idx="0"/>
          </p:cNvCxnSpPr>
          <p:nvPr/>
        </p:nvCxnSpPr>
        <p:spPr bwMode="auto">
          <a:xfrm>
            <a:off x="2514600" y="1676400"/>
            <a:ext cx="3009900" cy="1219200"/>
          </a:xfrm>
          <a:prstGeom prst="curvedConnector2">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9" name="TextBox 8"/>
          <p:cNvSpPr txBox="1"/>
          <p:nvPr/>
        </p:nvSpPr>
        <p:spPr>
          <a:xfrm>
            <a:off x="3276600" y="5181600"/>
            <a:ext cx="5486400" cy="1477328"/>
          </a:xfrm>
          <a:prstGeom prst="rect">
            <a:avLst/>
          </a:prstGeom>
          <a:noFill/>
        </p:spPr>
        <p:txBody>
          <a:bodyPr wrap="square" rtlCol="0">
            <a:spAutoFit/>
          </a:bodyPr>
          <a:lstStyle/>
          <a:p>
            <a:r>
              <a:rPr lang="en-US" dirty="0" smtClean="0">
                <a:solidFill>
                  <a:schemeClr val="accent3">
                    <a:lumMod val="10000"/>
                  </a:schemeClr>
                </a:solidFill>
              </a:rPr>
              <a:t>“Over the door was painted in white letters: THE PRANCING PONY by BARLIMAN BUTTERBUR. Many of the lower windows showed lights behind thick curtains” (173).</a:t>
            </a:r>
          </a:p>
          <a:p>
            <a:endParaRPr lang="en-US" dirty="0"/>
          </a:p>
        </p:txBody>
      </p:sp>
      <p:sp>
        <p:nvSpPr>
          <p:cNvPr id="10" name="4-Point Star 9"/>
          <p:cNvSpPr/>
          <p:nvPr/>
        </p:nvSpPr>
        <p:spPr bwMode="auto">
          <a:xfrm>
            <a:off x="5638800" y="27432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17" name="Curved Connector 16"/>
          <p:cNvCxnSpPr>
            <a:endCxn id="10" idx="3"/>
          </p:cNvCxnSpPr>
          <p:nvPr/>
        </p:nvCxnSpPr>
        <p:spPr bwMode="auto">
          <a:xfrm flipV="1">
            <a:off x="2667000" y="2857500"/>
            <a:ext cx="3200400" cy="800100"/>
          </a:xfrm>
          <a:prstGeom prst="curvedConnector3">
            <a:avLst>
              <a:gd name="adj1" fmla="val 107143"/>
            </a:avLst>
          </a:prstGeom>
          <a:solidFill>
            <a:schemeClr val="accent1"/>
          </a:solidFill>
          <a:ln w="28575" cap="flat" cmpd="sng" algn="ctr">
            <a:solidFill>
              <a:schemeClr val="accent3">
                <a:lumMod val="10000"/>
              </a:schemeClr>
            </a:solidFill>
            <a:prstDash val="solid"/>
            <a:round/>
            <a:headEnd type="arrow"/>
            <a:tailEnd type="arrow"/>
          </a:ln>
          <a:effectLst/>
        </p:spPr>
      </p:cxnSp>
      <p:sp>
        <p:nvSpPr>
          <p:cNvPr id="19" name="4-Point Star 18"/>
          <p:cNvSpPr/>
          <p:nvPr/>
        </p:nvSpPr>
        <p:spPr bwMode="auto">
          <a:xfrm>
            <a:off x="6324600" y="24384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20" name="Curved Connector 5"/>
          <p:cNvCxnSpPr/>
          <p:nvPr/>
        </p:nvCxnSpPr>
        <p:spPr bwMode="auto">
          <a:xfrm flipV="1">
            <a:off x="2362200" y="2590800"/>
            <a:ext cx="4114800" cy="1905000"/>
          </a:xfrm>
          <a:prstGeom prst="curvedConnector3">
            <a:avLst>
              <a:gd name="adj1" fmla="val 119360"/>
            </a:avLst>
          </a:prstGeom>
          <a:solidFill>
            <a:schemeClr val="accent1"/>
          </a:solidFill>
          <a:ln w="28575" cap="flat" cmpd="sng" algn="ctr">
            <a:solidFill>
              <a:schemeClr val="accent4">
                <a:lumMod val="10000"/>
              </a:schemeClr>
            </a:solidFill>
            <a:prstDash val="solid"/>
            <a:round/>
            <a:headEnd type="arrow"/>
            <a:tailEnd type="arrow"/>
          </a:ln>
          <a:effectLst/>
        </p:spPr>
      </p:cxnSp>
      <p:cxnSp>
        <p:nvCxnSpPr>
          <p:cNvPr id="23" name="Curved Connector 5"/>
          <p:cNvCxnSpPr/>
          <p:nvPr/>
        </p:nvCxnSpPr>
        <p:spPr bwMode="auto">
          <a:xfrm flipV="1">
            <a:off x="2819400" y="3124200"/>
            <a:ext cx="4572000" cy="2133600"/>
          </a:xfrm>
          <a:prstGeom prst="curvedConnector3">
            <a:avLst>
              <a:gd name="adj1" fmla="val 109394"/>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30" name="4-Point Star 29"/>
          <p:cNvSpPr/>
          <p:nvPr/>
        </p:nvSpPr>
        <p:spPr bwMode="auto">
          <a:xfrm>
            <a:off x="7239000" y="28956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p:spPr>
        <p:txBody>
          <a:bodyPr/>
          <a:lstStyle/>
          <a:p>
            <a:r>
              <a:rPr lang="en-US" dirty="0" smtClean="0"/>
              <a:t/>
            </a:r>
            <a:br>
              <a:rPr lang="en-US" dirty="0" smtClean="0"/>
            </a:br>
            <a:r>
              <a:rPr lang="en-US" dirty="0" smtClean="0">
                <a:solidFill>
                  <a:schemeClr val="accent3">
                    <a:lumMod val="10000"/>
                  </a:schemeClr>
                </a:solidFill>
                <a:latin typeface="Hobbiton" pitchFamily="2" charset="0"/>
              </a:rPr>
              <a:t>Prancing Pony, </a:t>
            </a:r>
            <a:r>
              <a:rPr lang="en-US" dirty="0" err="1" smtClean="0">
                <a:solidFill>
                  <a:schemeClr val="accent3">
                    <a:lumMod val="10000"/>
                  </a:schemeClr>
                </a:solidFill>
                <a:latin typeface="Hobbiton" pitchFamily="2" charset="0"/>
              </a:rPr>
              <a:t>Bree</a:t>
            </a:r>
            <a:endParaRPr lang="en-US" dirty="0">
              <a:solidFill>
                <a:schemeClr val="accent3">
                  <a:lumMod val="10000"/>
                </a:schemeClr>
              </a:solidFill>
              <a:latin typeface="Hobbiton" pitchFamily="2" charset="0"/>
            </a:endParaRPr>
          </a:p>
        </p:txBody>
      </p:sp>
      <p:pic>
        <p:nvPicPr>
          <p:cNvPr id="4" name="Content Placeholder 3" descr="prancingpony.jpg"/>
          <p:cNvPicPr>
            <a:picLocks noGrp="1" noChangeAspect="1"/>
          </p:cNvPicPr>
          <p:nvPr>
            <p:ph idx="1"/>
          </p:nvPr>
        </p:nvPicPr>
        <p:blipFill>
          <a:blip r:embed="rId2" cstate="print"/>
          <a:stretch>
            <a:fillRect/>
          </a:stretch>
        </p:blipFill>
        <p:spPr>
          <a:xfrm>
            <a:off x="0" y="838200"/>
            <a:ext cx="5040630" cy="2000250"/>
          </a:xfrm>
        </p:spPr>
      </p:pic>
      <p:pic>
        <p:nvPicPr>
          <p:cNvPr id="5" name="Picture 4" descr="10. Prancing Pony_190519.jpg"/>
          <p:cNvPicPr>
            <a:picLocks noChangeAspect="1"/>
          </p:cNvPicPr>
          <p:nvPr/>
        </p:nvPicPr>
        <p:blipFill>
          <a:blip r:embed="rId3" cstate="print"/>
          <a:stretch>
            <a:fillRect/>
          </a:stretch>
        </p:blipFill>
        <p:spPr>
          <a:xfrm>
            <a:off x="1828800" y="2859548"/>
            <a:ext cx="6197600" cy="3998452"/>
          </a:xfrm>
          <a:prstGeom prst="rect">
            <a:avLst/>
          </a:prstGeom>
        </p:spPr>
      </p:pic>
      <p:pic>
        <p:nvPicPr>
          <p:cNvPr id="6" name="Content Placeholder 3" descr="shire 2.png"/>
          <p:cNvPicPr>
            <a:picLocks noChangeAspect="1"/>
          </p:cNvPicPr>
          <p:nvPr/>
        </p:nvPicPr>
        <p:blipFill>
          <a:blip r:embed="rId4" cstate="print"/>
          <a:srcRect l="27025" t="34124" r="42053" b="31751"/>
          <a:stretch>
            <a:fillRect/>
          </a:stretch>
        </p:blipFill>
        <p:spPr bwMode="auto">
          <a:xfrm>
            <a:off x="5715000" y="838200"/>
            <a:ext cx="2743200" cy="1865376"/>
          </a:xfrm>
          <a:prstGeom prst="rect">
            <a:avLst/>
          </a:prstGeom>
          <a:noFill/>
          <a:ln w="9525">
            <a:noFill/>
            <a:miter lim="800000"/>
            <a:headEnd/>
            <a:tailEnd/>
          </a:ln>
          <a:effectLst/>
        </p:spPr>
      </p:pic>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Weathertop</a:t>
            </a:r>
            <a:endParaRPr lang="en-US" dirty="0"/>
          </a:p>
        </p:txBody>
      </p:sp>
      <p:pic>
        <p:nvPicPr>
          <p:cNvPr id="4" name="Content Placeholder 3" descr="Weathertop's_view.png"/>
          <p:cNvPicPr>
            <a:picLocks noGrp="1" noChangeAspect="1"/>
          </p:cNvPicPr>
          <p:nvPr>
            <p:ph idx="1"/>
          </p:nvPr>
        </p:nvPicPr>
        <p:blipFill>
          <a:blip r:embed="rId2" cstate="print"/>
          <a:stretch>
            <a:fillRect/>
          </a:stretch>
        </p:blipFill>
        <p:spPr>
          <a:xfrm>
            <a:off x="0" y="1695450"/>
            <a:ext cx="9144000" cy="3771900"/>
          </a:xfrm>
        </p:spPr>
      </p:pic>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October/December</a:t>
            </a:r>
            <a:endParaRPr lang="en-US" dirty="0"/>
          </a:p>
        </p:txBody>
      </p:sp>
      <p:sp>
        <p:nvSpPr>
          <p:cNvPr id="3" name="Content Placeholder 2"/>
          <p:cNvSpPr>
            <a:spLocks noGrp="1"/>
          </p:cNvSpPr>
          <p:nvPr>
            <p:ph idx="1"/>
          </p:nvPr>
        </p:nvSpPr>
        <p:spPr>
          <a:xfrm>
            <a:off x="0" y="838200"/>
            <a:ext cx="3810000" cy="5486400"/>
          </a:xfrm>
        </p:spPr>
        <p:txBody>
          <a:bodyPr/>
          <a:lstStyle/>
          <a:p>
            <a:pPr>
              <a:buNone/>
            </a:pPr>
            <a:r>
              <a:rPr lang="en-US" sz="2800" b="0" dirty="0" smtClean="0">
                <a:solidFill>
                  <a:schemeClr val="accent3">
                    <a:lumMod val="10000"/>
                  </a:schemeClr>
                </a:solidFill>
              </a:rPr>
              <a:t>25</a:t>
            </a:r>
            <a:r>
              <a:rPr lang="en-US" sz="2800" b="0" baseline="30000" dirty="0" smtClean="0">
                <a:solidFill>
                  <a:schemeClr val="accent3">
                    <a:lumMod val="10000"/>
                  </a:schemeClr>
                </a:solidFill>
              </a:rPr>
              <a:t>th</a:t>
            </a:r>
            <a:r>
              <a:rPr lang="en-US" sz="2800" b="0" dirty="0" smtClean="0">
                <a:solidFill>
                  <a:schemeClr val="accent3">
                    <a:lumMod val="10000"/>
                  </a:schemeClr>
                </a:solidFill>
              </a:rPr>
              <a:t> Council of Elrond held in </a:t>
            </a:r>
            <a:r>
              <a:rPr lang="en-US" sz="2800" b="0" dirty="0" err="1" smtClean="0">
                <a:solidFill>
                  <a:schemeClr val="accent3">
                    <a:lumMod val="10000"/>
                  </a:schemeClr>
                </a:solidFill>
              </a:rPr>
              <a:t>Imladris</a:t>
            </a:r>
            <a:endParaRPr lang="en-US" sz="2800" b="0" dirty="0" smtClean="0">
              <a:solidFill>
                <a:schemeClr val="accent3">
                  <a:lumMod val="10000"/>
                </a:schemeClr>
              </a:solidFill>
            </a:endParaRPr>
          </a:p>
          <a:p>
            <a:pPr>
              <a:buNone/>
            </a:pPr>
            <a:r>
              <a:rPr lang="en-US" sz="2800" b="0" dirty="0" smtClean="0">
                <a:solidFill>
                  <a:schemeClr val="accent3">
                    <a:lumMod val="10000"/>
                  </a:schemeClr>
                </a:solidFill>
              </a:rPr>
              <a:t>“What power still remains lies with us, here in </a:t>
            </a:r>
            <a:r>
              <a:rPr lang="en-US" sz="2800" b="0" dirty="0" err="1" smtClean="0">
                <a:solidFill>
                  <a:schemeClr val="accent3">
                    <a:lumMod val="10000"/>
                  </a:schemeClr>
                </a:solidFill>
              </a:rPr>
              <a:t>Imladris</a:t>
            </a:r>
            <a:r>
              <a:rPr lang="en-US" sz="2800" b="0" dirty="0" smtClean="0">
                <a:solidFill>
                  <a:schemeClr val="accent3">
                    <a:lumMod val="10000"/>
                  </a:schemeClr>
                </a:solidFill>
              </a:rPr>
              <a:t>” (298).</a:t>
            </a:r>
          </a:p>
          <a:p>
            <a:pPr>
              <a:buNone/>
            </a:pPr>
            <a:r>
              <a:rPr lang="en-US" sz="2800" b="0" dirty="0" smtClean="0">
                <a:solidFill>
                  <a:schemeClr val="accent3">
                    <a:lumMod val="10000"/>
                  </a:schemeClr>
                </a:solidFill>
              </a:rPr>
              <a:t>18</a:t>
            </a:r>
            <a:r>
              <a:rPr lang="en-US" sz="2800" b="0" baseline="30000" dirty="0" smtClean="0">
                <a:solidFill>
                  <a:schemeClr val="accent3">
                    <a:lumMod val="10000"/>
                  </a:schemeClr>
                </a:solidFill>
              </a:rPr>
              <a:t>th</a:t>
            </a:r>
            <a:r>
              <a:rPr lang="en-US" sz="2800" b="0" dirty="0" smtClean="0">
                <a:solidFill>
                  <a:schemeClr val="accent3">
                    <a:lumMod val="10000"/>
                  </a:schemeClr>
                </a:solidFill>
              </a:rPr>
              <a:t> The members of the Fellowship are chosen</a:t>
            </a:r>
          </a:p>
          <a:p>
            <a:pPr>
              <a:buNone/>
            </a:pPr>
            <a:r>
              <a:rPr lang="en-US" sz="2800" b="0" dirty="0" smtClean="0">
                <a:solidFill>
                  <a:schemeClr val="accent3">
                    <a:lumMod val="10000"/>
                  </a:schemeClr>
                </a:solidFill>
              </a:rPr>
              <a:t>25</a:t>
            </a:r>
            <a:r>
              <a:rPr lang="en-US" sz="2800" b="0" baseline="30000" dirty="0" smtClean="0">
                <a:solidFill>
                  <a:schemeClr val="accent3">
                    <a:lumMod val="10000"/>
                  </a:schemeClr>
                </a:solidFill>
              </a:rPr>
              <a:t>th</a:t>
            </a:r>
            <a:r>
              <a:rPr lang="en-US" sz="2800" b="0" dirty="0" smtClean="0">
                <a:solidFill>
                  <a:schemeClr val="accent3">
                    <a:lumMod val="10000"/>
                  </a:schemeClr>
                </a:solidFill>
              </a:rPr>
              <a:t> Fellowship leaves Rivendell.</a:t>
            </a:r>
          </a:p>
          <a:p>
            <a:pPr>
              <a:buNone/>
            </a:pPr>
            <a:endParaRPr lang="en-US" sz="2400" b="0" dirty="0" smtClean="0">
              <a:solidFill>
                <a:schemeClr val="accent3">
                  <a:lumMod val="10000"/>
                </a:schemeClr>
              </a:solidFill>
            </a:endParaRPr>
          </a:p>
          <a:p>
            <a:pPr>
              <a:buNone/>
            </a:pPr>
            <a:endParaRPr lang="en-US" sz="2400" b="0" dirty="0">
              <a:solidFill>
                <a:schemeClr val="accent3">
                  <a:lumMod val="10000"/>
                </a:schemeClr>
              </a:solidFill>
            </a:endParaRPr>
          </a:p>
        </p:txBody>
      </p:sp>
      <p:pic>
        <p:nvPicPr>
          <p:cNvPr id="5" name="Picture 4" descr="rivendal.png"/>
          <p:cNvPicPr>
            <a:picLocks noChangeAspect="1"/>
          </p:cNvPicPr>
          <p:nvPr/>
        </p:nvPicPr>
        <p:blipFill>
          <a:blip r:embed="rId2" cstate="print"/>
          <a:stretch>
            <a:fillRect/>
          </a:stretch>
        </p:blipFill>
        <p:spPr>
          <a:xfrm>
            <a:off x="3561424" y="990600"/>
            <a:ext cx="5582576" cy="3953342"/>
          </a:xfrm>
          <a:prstGeom prst="rect">
            <a:avLst/>
          </a:prstGeom>
        </p:spPr>
      </p:pic>
      <p:sp>
        <p:nvSpPr>
          <p:cNvPr id="6" name="4-Point Star 5"/>
          <p:cNvSpPr/>
          <p:nvPr/>
        </p:nvSpPr>
        <p:spPr bwMode="auto">
          <a:xfrm>
            <a:off x="5181600" y="24384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7" name="Curved Connector 5"/>
          <p:cNvCxnSpPr>
            <a:endCxn id="6" idx="2"/>
          </p:cNvCxnSpPr>
          <p:nvPr/>
        </p:nvCxnSpPr>
        <p:spPr bwMode="auto">
          <a:xfrm flipV="1">
            <a:off x="3276600" y="2667000"/>
            <a:ext cx="2019300" cy="1485900"/>
          </a:xfrm>
          <a:prstGeom prst="curvedConnector2">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11" name="TextBox 10"/>
          <p:cNvSpPr txBox="1"/>
          <p:nvPr/>
        </p:nvSpPr>
        <p:spPr>
          <a:xfrm>
            <a:off x="4876800" y="5105400"/>
            <a:ext cx="4267200" cy="1477328"/>
          </a:xfrm>
          <a:prstGeom prst="rect">
            <a:avLst/>
          </a:prstGeom>
          <a:noFill/>
        </p:spPr>
        <p:txBody>
          <a:bodyPr wrap="square" rtlCol="0">
            <a:spAutoFit/>
          </a:bodyPr>
          <a:lstStyle/>
          <a:p>
            <a:r>
              <a:rPr lang="en-US" dirty="0" smtClean="0">
                <a:solidFill>
                  <a:schemeClr val="accent3">
                    <a:lumMod val="10000"/>
                  </a:schemeClr>
                </a:solidFill>
              </a:rPr>
              <a:t>“Then if the Ring cannot be kept from him for ever by strength,’ Said </a:t>
            </a:r>
            <a:r>
              <a:rPr lang="en-US" dirty="0" err="1" smtClean="0">
                <a:solidFill>
                  <a:schemeClr val="accent3">
                    <a:lumMod val="10000"/>
                  </a:schemeClr>
                </a:solidFill>
              </a:rPr>
              <a:t>Glorfindel</a:t>
            </a:r>
            <a:r>
              <a:rPr lang="en-US" dirty="0" smtClean="0">
                <a:solidFill>
                  <a:schemeClr val="accent3">
                    <a:lumMod val="10000"/>
                  </a:schemeClr>
                </a:solidFill>
              </a:rPr>
              <a:t>, ‘two things only remain for us to attempt: to send it over the Sea, or to destroy it”(298)</a:t>
            </a:r>
            <a:endParaRPr lang="en-US" dirty="0">
              <a:solidFill>
                <a:schemeClr val="accent3">
                  <a:lumMod val="10000"/>
                </a:schemeClr>
              </a:solidFill>
            </a:endParaRPr>
          </a:p>
        </p:txBody>
      </p:sp>
      <p:cxnSp>
        <p:nvCxnSpPr>
          <p:cNvPr id="12" name="Curved Connector 5"/>
          <p:cNvCxnSpPr/>
          <p:nvPr/>
        </p:nvCxnSpPr>
        <p:spPr bwMode="auto">
          <a:xfrm>
            <a:off x="3505200" y="990600"/>
            <a:ext cx="1828800" cy="1562100"/>
          </a:xfrm>
          <a:prstGeom prst="curvedConnector3">
            <a:avLst>
              <a:gd name="adj1" fmla="val 50000"/>
            </a:avLst>
          </a:prstGeom>
          <a:solidFill>
            <a:schemeClr val="accent1"/>
          </a:solidFill>
          <a:ln w="28575" cap="flat" cmpd="sng" algn="ctr">
            <a:solidFill>
              <a:schemeClr val="accent4">
                <a:lumMod val="10000"/>
              </a:schemeClr>
            </a:solidFill>
            <a:prstDash val="solid"/>
            <a:round/>
            <a:headEnd type="arrow"/>
            <a:tailEnd type="arrow"/>
          </a:ln>
          <a:effectLst/>
        </p:spPr>
      </p:cxnSp>
      <p:cxnSp>
        <p:nvCxnSpPr>
          <p:cNvPr id="14" name="Curved Connector 5"/>
          <p:cNvCxnSpPr/>
          <p:nvPr/>
        </p:nvCxnSpPr>
        <p:spPr bwMode="auto">
          <a:xfrm rot="5400000" flipH="1" flipV="1">
            <a:off x="2514600" y="2895600"/>
            <a:ext cx="2895600" cy="2590800"/>
          </a:xfrm>
          <a:prstGeom prst="curvedConnector3">
            <a:avLst>
              <a:gd name="adj1" fmla="val 2632"/>
            </a:avLst>
          </a:prstGeom>
          <a:solidFill>
            <a:schemeClr val="accent1"/>
          </a:solidFill>
          <a:ln w="28575" cap="flat" cmpd="sng" algn="ctr">
            <a:solidFill>
              <a:schemeClr val="accent4">
                <a:lumMod val="10000"/>
              </a:schemeClr>
            </a:solidFill>
            <a:prstDash val="solid"/>
            <a:round/>
            <a:headEnd type="arrow"/>
            <a:tailEnd type="arrow"/>
          </a:ln>
          <a:effectLst/>
        </p:spPr>
      </p:cxn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accent3">
                    <a:lumMod val="10000"/>
                  </a:schemeClr>
                </a:solidFill>
              </a:rPr>
              <a:t>Imladris</a:t>
            </a:r>
            <a:r>
              <a:rPr lang="en-US" dirty="0" smtClean="0">
                <a:solidFill>
                  <a:schemeClr val="accent3">
                    <a:lumMod val="10000"/>
                  </a:schemeClr>
                </a:solidFill>
              </a:rPr>
              <a:t> (Rivendell)</a:t>
            </a:r>
            <a:endParaRPr lang="en-US" dirty="0"/>
          </a:p>
        </p:txBody>
      </p:sp>
      <p:pic>
        <p:nvPicPr>
          <p:cNvPr id="4" name="Content Placeholder 3" descr="rve.jpg"/>
          <p:cNvPicPr>
            <a:picLocks noGrp="1" noChangeAspect="1"/>
          </p:cNvPicPr>
          <p:nvPr>
            <p:ph idx="1"/>
          </p:nvPr>
        </p:nvPicPr>
        <p:blipFill>
          <a:blip r:embed="rId2" cstate="print"/>
          <a:stretch>
            <a:fillRect/>
          </a:stretch>
        </p:blipFill>
        <p:spPr>
          <a:xfrm>
            <a:off x="0" y="909637"/>
            <a:ext cx="9144000" cy="5343525"/>
          </a:xfrm>
        </p:spPr>
      </p:pic>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Fellowship Chosen</a:t>
            </a:r>
            <a:endParaRPr lang="en-US" dirty="0"/>
          </a:p>
        </p:txBody>
      </p:sp>
      <p:pic>
        <p:nvPicPr>
          <p:cNvPr id="4" name="Content Placeholder 3" descr="LOTR-silhouette.gif"/>
          <p:cNvPicPr>
            <a:picLocks noGrp="1" noChangeAspect="1"/>
          </p:cNvPicPr>
          <p:nvPr>
            <p:ph idx="1"/>
          </p:nvPr>
        </p:nvPicPr>
        <p:blipFill>
          <a:blip r:embed="rId2" cstate="print"/>
          <a:stretch>
            <a:fillRect/>
          </a:stretch>
        </p:blipFill>
        <p:spPr>
          <a:xfrm>
            <a:off x="1295400" y="762000"/>
            <a:ext cx="6934200" cy="1646748"/>
          </a:xfrm>
        </p:spPr>
      </p:pic>
      <p:sp>
        <p:nvSpPr>
          <p:cNvPr id="5" name="TextBox 4"/>
          <p:cNvSpPr txBox="1"/>
          <p:nvPr/>
        </p:nvSpPr>
        <p:spPr>
          <a:xfrm>
            <a:off x="1524000" y="2590800"/>
            <a:ext cx="6172200" cy="3693319"/>
          </a:xfrm>
          <a:prstGeom prst="rect">
            <a:avLst/>
          </a:prstGeom>
          <a:noFill/>
        </p:spPr>
        <p:txBody>
          <a:bodyPr wrap="square" rtlCol="0">
            <a:spAutoFit/>
          </a:bodyPr>
          <a:lstStyle/>
          <a:p>
            <a:r>
              <a:rPr lang="en-US" dirty="0" smtClean="0">
                <a:solidFill>
                  <a:schemeClr val="accent3">
                    <a:lumMod val="10000"/>
                  </a:schemeClr>
                </a:solidFill>
              </a:rPr>
              <a:t>“I will take the ring,’ [Frodo] said, ‘though I do not know the way” (303)</a:t>
            </a:r>
          </a:p>
          <a:p>
            <a:r>
              <a:rPr lang="en-US" dirty="0" smtClean="0">
                <a:solidFill>
                  <a:schemeClr val="accent3">
                    <a:lumMod val="10000"/>
                  </a:schemeClr>
                </a:solidFill>
              </a:rPr>
              <a:t>“…It is a heavy burden. So heavy that none could lay it on another. I do not lay it on you. But if you take it freely, I will say that your choice is right…”  </a:t>
            </a:r>
          </a:p>
          <a:p>
            <a:r>
              <a:rPr lang="en-US" dirty="0" smtClean="0">
                <a:solidFill>
                  <a:schemeClr val="accent3">
                    <a:lumMod val="10000"/>
                  </a:schemeClr>
                </a:solidFill>
              </a:rPr>
              <a:t/>
            </a:r>
            <a:br>
              <a:rPr lang="en-US" dirty="0" smtClean="0">
                <a:solidFill>
                  <a:schemeClr val="accent3">
                    <a:lumMod val="10000"/>
                  </a:schemeClr>
                </a:solidFill>
              </a:rPr>
            </a:br>
            <a:r>
              <a:rPr lang="en-US" dirty="0" smtClean="0">
                <a:solidFill>
                  <a:schemeClr val="accent3">
                    <a:lumMod val="10000"/>
                  </a:schemeClr>
                </a:solidFill>
              </a:rPr>
              <a:t>But you wont send him off alone surely, Master?” cried Sam… jumping up from the corner where he had been quietly sitting on the floor. </a:t>
            </a:r>
          </a:p>
          <a:p>
            <a:r>
              <a:rPr lang="en-US" dirty="0" smtClean="0">
                <a:solidFill>
                  <a:schemeClr val="accent3">
                    <a:lumMod val="10000"/>
                  </a:schemeClr>
                </a:solidFill>
              </a:rPr>
              <a:t>“No indeed!’ said Elrond, turning towards him with a smile. ‘You at least shall go with him. It is hardly possible to separate you from him, even when he is summoned to a secret council and you are not” (304)</a:t>
            </a:r>
            <a:endParaRPr lang="en-US" dirty="0">
              <a:solidFill>
                <a:schemeClr val="accent3">
                  <a:lumMod val="10000"/>
                </a:schemeClr>
              </a:solidFill>
            </a:endParaRPr>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January  T.A. 3018</a:t>
            </a:r>
            <a:endParaRPr lang="en-US" dirty="0"/>
          </a:p>
        </p:txBody>
      </p:sp>
      <p:sp>
        <p:nvSpPr>
          <p:cNvPr id="3" name="Content Placeholder 2"/>
          <p:cNvSpPr>
            <a:spLocks noGrp="1"/>
          </p:cNvSpPr>
          <p:nvPr>
            <p:ph idx="1"/>
          </p:nvPr>
        </p:nvSpPr>
        <p:spPr>
          <a:xfrm>
            <a:off x="0" y="838200"/>
            <a:ext cx="4038600" cy="5486400"/>
          </a:xfrm>
        </p:spPr>
        <p:txBody>
          <a:bodyPr/>
          <a:lstStyle/>
          <a:p>
            <a:pPr>
              <a:buNone/>
            </a:pPr>
            <a:r>
              <a:rPr lang="en-US" b="0" dirty="0" smtClean="0">
                <a:solidFill>
                  <a:schemeClr val="accent3">
                    <a:lumMod val="10000"/>
                  </a:schemeClr>
                </a:solidFill>
              </a:rPr>
              <a:t>8</a:t>
            </a:r>
            <a:r>
              <a:rPr lang="en-US" b="0" baseline="30000" dirty="0" smtClean="0">
                <a:solidFill>
                  <a:schemeClr val="accent3">
                    <a:lumMod val="10000"/>
                  </a:schemeClr>
                </a:solidFill>
              </a:rPr>
              <a:t>th</a:t>
            </a:r>
            <a:r>
              <a:rPr lang="en-US" b="0" dirty="0" smtClean="0">
                <a:solidFill>
                  <a:schemeClr val="accent3">
                    <a:lumMod val="10000"/>
                  </a:schemeClr>
                </a:solidFill>
              </a:rPr>
              <a:t> Fellowship reaches </a:t>
            </a:r>
            <a:r>
              <a:rPr lang="en-US" b="0" dirty="0" err="1" smtClean="0">
                <a:solidFill>
                  <a:schemeClr val="accent3">
                    <a:lumMod val="10000"/>
                  </a:schemeClr>
                </a:solidFill>
              </a:rPr>
              <a:t>Hollin</a:t>
            </a:r>
            <a:r>
              <a:rPr lang="en-US" b="0" dirty="0" smtClean="0">
                <a:solidFill>
                  <a:schemeClr val="accent3">
                    <a:lumMod val="10000"/>
                  </a:schemeClr>
                </a:solidFill>
              </a:rPr>
              <a:t>.</a:t>
            </a:r>
          </a:p>
          <a:p>
            <a:pPr>
              <a:buNone/>
            </a:pPr>
            <a:r>
              <a:rPr lang="en-US" b="0" dirty="0" smtClean="0">
                <a:solidFill>
                  <a:schemeClr val="accent3">
                    <a:lumMod val="10000"/>
                  </a:schemeClr>
                </a:solidFill>
              </a:rPr>
              <a:t>11</a:t>
            </a:r>
            <a:r>
              <a:rPr lang="en-US" b="0" baseline="30000" dirty="0" smtClean="0">
                <a:solidFill>
                  <a:schemeClr val="accent3">
                    <a:lumMod val="10000"/>
                  </a:schemeClr>
                </a:solidFill>
              </a:rPr>
              <a:t>th</a:t>
            </a:r>
            <a:r>
              <a:rPr lang="en-US" b="0" dirty="0" smtClean="0">
                <a:solidFill>
                  <a:schemeClr val="accent3">
                    <a:lumMod val="10000"/>
                  </a:schemeClr>
                </a:solidFill>
              </a:rPr>
              <a:t> Fellowship tries to cross Pass of </a:t>
            </a:r>
            <a:r>
              <a:rPr lang="en-US" b="0" dirty="0" err="1" smtClean="0">
                <a:solidFill>
                  <a:schemeClr val="accent3">
                    <a:lumMod val="10000"/>
                  </a:schemeClr>
                </a:solidFill>
              </a:rPr>
              <a:t>Caradhras</a:t>
            </a:r>
            <a:endParaRPr lang="en-US" b="0" dirty="0" smtClean="0">
              <a:solidFill>
                <a:schemeClr val="accent3">
                  <a:lumMod val="10000"/>
                </a:schemeClr>
              </a:solidFill>
            </a:endParaRPr>
          </a:p>
          <a:p>
            <a:pPr>
              <a:buNone/>
            </a:pPr>
            <a:r>
              <a:rPr lang="en-US" b="0" dirty="0" smtClean="0">
                <a:solidFill>
                  <a:schemeClr val="accent3">
                    <a:lumMod val="10000"/>
                  </a:schemeClr>
                </a:solidFill>
              </a:rPr>
              <a:t>13</a:t>
            </a:r>
            <a:r>
              <a:rPr lang="en-US" b="0" baseline="30000" dirty="0" smtClean="0">
                <a:solidFill>
                  <a:schemeClr val="accent3">
                    <a:lumMod val="10000"/>
                  </a:schemeClr>
                </a:solidFill>
              </a:rPr>
              <a:t>th</a:t>
            </a:r>
            <a:r>
              <a:rPr lang="en-US" b="0" dirty="0" smtClean="0">
                <a:solidFill>
                  <a:schemeClr val="accent3">
                    <a:lumMod val="10000"/>
                  </a:schemeClr>
                </a:solidFill>
              </a:rPr>
              <a:t>  Fellowship reaches West-gate of </a:t>
            </a:r>
            <a:r>
              <a:rPr lang="en-US" b="0" dirty="0" err="1" smtClean="0">
                <a:solidFill>
                  <a:schemeClr val="accent3">
                    <a:lumMod val="10000"/>
                  </a:schemeClr>
                </a:solidFill>
              </a:rPr>
              <a:t>Moria</a:t>
            </a:r>
            <a:r>
              <a:rPr lang="en-US" b="0" dirty="0" smtClean="0">
                <a:solidFill>
                  <a:schemeClr val="accent3">
                    <a:lumMod val="10000"/>
                  </a:schemeClr>
                </a:solidFill>
              </a:rPr>
              <a:t>.</a:t>
            </a:r>
          </a:p>
          <a:p>
            <a:pPr>
              <a:buNone/>
            </a:pPr>
            <a:endParaRPr lang="en-US" b="0" dirty="0" smtClean="0">
              <a:solidFill>
                <a:schemeClr val="accent3">
                  <a:lumMod val="10000"/>
                </a:schemeClr>
              </a:solidFill>
            </a:endParaRPr>
          </a:p>
          <a:p>
            <a:pPr>
              <a:buNone/>
            </a:pPr>
            <a:endParaRPr lang="en-US" dirty="0">
              <a:solidFill>
                <a:schemeClr val="accent3">
                  <a:lumMod val="10000"/>
                </a:schemeClr>
              </a:solidFill>
            </a:endParaRPr>
          </a:p>
        </p:txBody>
      </p:sp>
      <p:pic>
        <p:nvPicPr>
          <p:cNvPr id="4" name="Picture 3" descr="rivendal.png"/>
          <p:cNvPicPr>
            <a:picLocks noChangeAspect="1"/>
          </p:cNvPicPr>
          <p:nvPr/>
        </p:nvPicPr>
        <p:blipFill>
          <a:blip r:embed="rId2" cstate="print"/>
          <a:srcRect r="11111"/>
          <a:stretch>
            <a:fillRect/>
          </a:stretch>
        </p:blipFill>
        <p:spPr>
          <a:xfrm>
            <a:off x="4267200" y="838200"/>
            <a:ext cx="4876800" cy="4334342"/>
          </a:xfrm>
          <a:prstGeom prst="rect">
            <a:avLst/>
          </a:prstGeom>
        </p:spPr>
      </p:pic>
      <p:sp>
        <p:nvSpPr>
          <p:cNvPr id="5" name="4-Point Star 4"/>
          <p:cNvSpPr/>
          <p:nvPr/>
        </p:nvSpPr>
        <p:spPr bwMode="auto">
          <a:xfrm>
            <a:off x="5715000" y="39624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6" name="Curved Connector 5"/>
          <p:cNvCxnSpPr>
            <a:endCxn id="5" idx="0"/>
          </p:cNvCxnSpPr>
          <p:nvPr/>
        </p:nvCxnSpPr>
        <p:spPr bwMode="auto">
          <a:xfrm rot="16200000" flipH="1">
            <a:off x="3105150" y="1238250"/>
            <a:ext cx="2743200" cy="2705100"/>
          </a:xfrm>
          <a:prstGeom prst="curvedConnector3">
            <a:avLst>
              <a:gd name="adj1" fmla="val -7576"/>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12" name="4-Point Star 11"/>
          <p:cNvSpPr/>
          <p:nvPr/>
        </p:nvSpPr>
        <p:spPr bwMode="auto">
          <a:xfrm>
            <a:off x="5867400" y="40386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sp>
        <p:nvSpPr>
          <p:cNvPr id="13" name="4-Point Star 12"/>
          <p:cNvSpPr/>
          <p:nvPr/>
        </p:nvSpPr>
        <p:spPr bwMode="auto">
          <a:xfrm>
            <a:off x="5562600" y="45720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14" name="Curved Connector 13"/>
          <p:cNvCxnSpPr>
            <a:endCxn id="12" idx="2"/>
          </p:cNvCxnSpPr>
          <p:nvPr/>
        </p:nvCxnSpPr>
        <p:spPr bwMode="auto">
          <a:xfrm>
            <a:off x="2590800" y="3200400"/>
            <a:ext cx="3390900" cy="1066800"/>
          </a:xfrm>
          <a:prstGeom prst="curvedConnector4">
            <a:avLst>
              <a:gd name="adj1" fmla="val 48315"/>
              <a:gd name="adj2" fmla="val 121429"/>
            </a:avLst>
          </a:prstGeom>
          <a:solidFill>
            <a:schemeClr val="accent1"/>
          </a:solidFill>
          <a:ln w="28575" cap="flat" cmpd="sng" algn="ctr">
            <a:solidFill>
              <a:schemeClr val="accent4">
                <a:lumMod val="10000"/>
              </a:schemeClr>
            </a:solidFill>
            <a:prstDash val="solid"/>
            <a:round/>
            <a:headEnd type="arrow"/>
            <a:tailEnd type="arrow"/>
          </a:ln>
          <a:effectLst/>
        </p:spPr>
      </p:cxnSp>
      <p:cxnSp>
        <p:nvCxnSpPr>
          <p:cNvPr id="15" name="Curved Connector 14"/>
          <p:cNvCxnSpPr>
            <a:endCxn id="13" idx="1"/>
          </p:cNvCxnSpPr>
          <p:nvPr/>
        </p:nvCxnSpPr>
        <p:spPr bwMode="auto">
          <a:xfrm flipV="1">
            <a:off x="2209800" y="4686300"/>
            <a:ext cx="3352800" cy="38100"/>
          </a:xfrm>
          <a:prstGeom prst="curvedConnector3">
            <a:avLst>
              <a:gd name="adj1" fmla="val 50000"/>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18" name="TextBox 17"/>
          <p:cNvSpPr txBox="1"/>
          <p:nvPr/>
        </p:nvSpPr>
        <p:spPr>
          <a:xfrm>
            <a:off x="762000" y="5410200"/>
            <a:ext cx="8001000" cy="923330"/>
          </a:xfrm>
          <a:prstGeom prst="rect">
            <a:avLst/>
          </a:prstGeom>
          <a:noFill/>
        </p:spPr>
        <p:txBody>
          <a:bodyPr wrap="square" rtlCol="0">
            <a:spAutoFit/>
          </a:bodyPr>
          <a:lstStyle/>
          <a:p>
            <a:r>
              <a:rPr lang="en-US" dirty="0" smtClean="0">
                <a:solidFill>
                  <a:schemeClr val="accent3">
                    <a:lumMod val="10000"/>
                  </a:schemeClr>
                </a:solidFill>
              </a:rPr>
              <a:t>“There are the walls of </a:t>
            </a:r>
            <a:r>
              <a:rPr lang="en-US" dirty="0" err="1" smtClean="0">
                <a:solidFill>
                  <a:schemeClr val="accent3">
                    <a:lumMod val="10000"/>
                  </a:schemeClr>
                </a:solidFill>
              </a:rPr>
              <a:t>Moria</a:t>
            </a:r>
            <a:r>
              <a:rPr lang="en-US" dirty="0" smtClean="0">
                <a:solidFill>
                  <a:schemeClr val="accent3">
                    <a:lumMod val="10000"/>
                  </a:schemeClr>
                </a:solidFill>
              </a:rPr>
              <a:t>,’ Said Gandalf, pointing across the water. ‘And there the Gate stood once upon a time, the </a:t>
            </a:r>
            <a:r>
              <a:rPr lang="en-US" dirty="0" err="1" smtClean="0">
                <a:solidFill>
                  <a:schemeClr val="accent3">
                    <a:lumMod val="10000"/>
                  </a:schemeClr>
                </a:solidFill>
              </a:rPr>
              <a:t>Elven</a:t>
            </a:r>
            <a:r>
              <a:rPr lang="en-US" dirty="0" smtClean="0">
                <a:solidFill>
                  <a:schemeClr val="accent3">
                    <a:lumMod val="10000"/>
                  </a:schemeClr>
                </a:solidFill>
              </a:rPr>
              <a:t> Door at the end of the road from </a:t>
            </a:r>
            <a:r>
              <a:rPr lang="en-US" dirty="0" err="1" smtClean="0">
                <a:solidFill>
                  <a:schemeClr val="accent3">
                    <a:lumMod val="10000"/>
                  </a:schemeClr>
                </a:solidFill>
              </a:rPr>
              <a:t>Hollin</a:t>
            </a:r>
            <a:r>
              <a:rPr lang="en-US" dirty="0" smtClean="0">
                <a:solidFill>
                  <a:schemeClr val="accent3">
                    <a:lumMod val="10000"/>
                  </a:schemeClr>
                </a:solidFill>
              </a:rPr>
              <a:t> by which we have come” (338). </a:t>
            </a:r>
            <a:endParaRPr lang="en-US" dirty="0">
              <a:solidFill>
                <a:schemeClr val="accent3">
                  <a:lumMod val="10000"/>
                </a:schemeClr>
              </a:solidFill>
            </a:endParaRPr>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Moria</a:t>
            </a:r>
            <a:r>
              <a:rPr lang="en-US" dirty="0" smtClean="0"/>
              <a:t> </a:t>
            </a:r>
            <a:endParaRPr lang="en-US" dirty="0"/>
          </a:p>
        </p:txBody>
      </p:sp>
      <p:pic>
        <p:nvPicPr>
          <p:cNvPr id="4" name="Content Placeholder 3" descr="Moria_gate.jpg"/>
          <p:cNvPicPr>
            <a:picLocks noGrp="1" noChangeAspect="1"/>
          </p:cNvPicPr>
          <p:nvPr>
            <p:ph idx="1"/>
          </p:nvPr>
        </p:nvPicPr>
        <p:blipFill>
          <a:blip r:embed="rId2" cstate="print"/>
          <a:stretch>
            <a:fillRect/>
          </a:stretch>
        </p:blipFill>
        <p:spPr>
          <a:xfrm>
            <a:off x="0" y="1219200"/>
            <a:ext cx="3418340" cy="5486400"/>
          </a:xfrm>
        </p:spPr>
      </p:pic>
      <p:pic>
        <p:nvPicPr>
          <p:cNvPr id="5" name="Picture 4" descr="moriagate.jpg"/>
          <p:cNvPicPr>
            <a:picLocks noChangeAspect="1"/>
          </p:cNvPicPr>
          <p:nvPr/>
        </p:nvPicPr>
        <p:blipFill>
          <a:blip r:embed="rId3" cstate="print"/>
          <a:stretch>
            <a:fillRect/>
          </a:stretch>
        </p:blipFill>
        <p:spPr>
          <a:xfrm>
            <a:off x="3581400" y="2514150"/>
            <a:ext cx="5562600" cy="2305500"/>
          </a:xfrm>
          <a:prstGeom prst="rect">
            <a:avLst/>
          </a:prstGeom>
        </p:spPr>
      </p:pic>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Janurary</a:t>
            </a:r>
            <a:r>
              <a:rPr lang="en-US" dirty="0" smtClean="0"/>
              <a:t> T.A. 3018</a:t>
            </a:r>
            <a:endParaRPr lang="en-US" dirty="0"/>
          </a:p>
        </p:txBody>
      </p:sp>
      <p:sp>
        <p:nvSpPr>
          <p:cNvPr id="3" name="Content Placeholder 2"/>
          <p:cNvSpPr>
            <a:spLocks noGrp="1"/>
          </p:cNvSpPr>
          <p:nvPr>
            <p:ph idx="1"/>
          </p:nvPr>
        </p:nvSpPr>
        <p:spPr>
          <a:xfrm>
            <a:off x="0" y="838200"/>
            <a:ext cx="3657600" cy="5486400"/>
          </a:xfrm>
        </p:spPr>
        <p:txBody>
          <a:bodyPr/>
          <a:lstStyle/>
          <a:p>
            <a:pPr>
              <a:buNone/>
            </a:pPr>
            <a:r>
              <a:rPr lang="en-US" sz="2400" b="0" dirty="0" smtClean="0">
                <a:solidFill>
                  <a:schemeClr val="accent3">
                    <a:lumMod val="10000"/>
                  </a:schemeClr>
                </a:solidFill>
              </a:rPr>
              <a:t>15</a:t>
            </a:r>
            <a:r>
              <a:rPr lang="en-US" sz="2400" b="0" baseline="30000" dirty="0" smtClean="0">
                <a:solidFill>
                  <a:schemeClr val="accent3">
                    <a:lumMod val="10000"/>
                  </a:schemeClr>
                </a:solidFill>
              </a:rPr>
              <a:t>th</a:t>
            </a:r>
            <a:r>
              <a:rPr lang="en-US" sz="2400" b="0" dirty="0" smtClean="0">
                <a:solidFill>
                  <a:schemeClr val="accent3">
                    <a:lumMod val="10000"/>
                  </a:schemeClr>
                </a:solidFill>
              </a:rPr>
              <a:t> Fellowship reaches river </a:t>
            </a:r>
            <a:r>
              <a:rPr lang="en-US" sz="2400" b="0" dirty="0" err="1" smtClean="0">
                <a:solidFill>
                  <a:schemeClr val="accent3">
                    <a:lumMod val="10000"/>
                  </a:schemeClr>
                </a:solidFill>
              </a:rPr>
              <a:t>Nimrodel</a:t>
            </a:r>
            <a:r>
              <a:rPr lang="en-US" sz="2400" b="0" dirty="0" smtClean="0">
                <a:solidFill>
                  <a:schemeClr val="accent3">
                    <a:lumMod val="10000"/>
                  </a:schemeClr>
                </a:solidFill>
              </a:rPr>
              <a:t>; meets elves </a:t>
            </a:r>
            <a:r>
              <a:rPr lang="en-US" sz="2400" b="0" dirty="0" err="1" smtClean="0">
                <a:solidFill>
                  <a:schemeClr val="accent3">
                    <a:lumMod val="10000"/>
                  </a:schemeClr>
                </a:solidFill>
              </a:rPr>
              <a:t>Haldir</a:t>
            </a:r>
            <a:r>
              <a:rPr lang="en-US" sz="2400" b="0" dirty="0" smtClean="0">
                <a:solidFill>
                  <a:schemeClr val="accent3">
                    <a:lumMod val="10000"/>
                  </a:schemeClr>
                </a:solidFill>
              </a:rPr>
              <a:t>, </a:t>
            </a:r>
            <a:r>
              <a:rPr lang="en-US" sz="2400" b="0" dirty="0" err="1" smtClean="0">
                <a:solidFill>
                  <a:schemeClr val="accent3">
                    <a:lumMod val="10000"/>
                  </a:schemeClr>
                </a:solidFill>
              </a:rPr>
              <a:t>Rúmil</a:t>
            </a:r>
            <a:r>
              <a:rPr lang="en-US" sz="2400" b="0" dirty="0" smtClean="0">
                <a:solidFill>
                  <a:schemeClr val="accent3">
                    <a:lumMod val="10000"/>
                  </a:schemeClr>
                </a:solidFill>
              </a:rPr>
              <a:t> and </a:t>
            </a:r>
            <a:r>
              <a:rPr lang="en-US" sz="2400" b="0" dirty="0" err="1" smtClean="0">
                <a:solidFill>
                  <a:schemeClr val="accent3">
                    <a:lumMod val="10000"/>
                  </a:schemeClr>
                </a:solidFill>
              </a:rPr>
              <a:t>Orophin</a:t>
            </a:r>
            <a:r>
              <a:rPr lang="en-US" sz="2400" b="0" dirty="0" smtClean="0">
                <a:solidFill>
                  <a:schemeClr val="accent3">
                    <a:lumMod val="10000"/>
                  </a:schemeClr>
                </a:solidFill>
              </a:rPr>
              <a:t>.</a:t>
            </a:r>
          </a:p>
          <a:p>
            <a:pPr>
              <a:buNone/>
            </a:pPr>
            <a:r>
              <a:rPr lang="en-US" sz="2400" b="0" dirty="0" smtClean="0">
                <a:solidFill>
                  <a:schemeClr val="accent3">
                    <a:lumMod val="10000"/>
                  </a:schemeClr>
                </a:solidFill>
              </a:rPr>
              <a:t>15</a:t>
            </a:r>
            <a:r>
              <a:rPr lang="en-US" sz="2400" b="0" baseline="30000" dirty="0" smtClean="0">
                <a:solidFill>
                  <a:schemeClr val="accent3">
                    <a:lumMod val="10000"/>
                  </a:schemeClr>
                </a:solidFill>
              </a:rPr>
              <a:t>th</a:t>
            </a:r>
            <a:r>
              <a:rPr lang="en-US" sz="2400" b="0" dirty="0" smtClean="0">
                <a:solidFill>
                  <a:schemeClr val="accent3">
                    <a:lumMod val="10000"/>
                  </a:schemeClr>
                </a:solidFill>
              </a:rPr>
              <a:t> Gandalf falls from Bridge of </a:t>
            </a:r>
            <a:r>
              <a:rPr lang="en-US" sz="2400" b="0" dirty="0" err="1" smtClean="0">
                <a:solidFill>
                  <a:schemeClr val="accent3">
                    <a:lumMod val="10000"/>
                  </a:schemeClr>
                </a:solidFill>
              </a:rPr>
              <a:t>Khazad-Dûm</a:t>
            </a:r>
            <a:r>
              <a:rPr lang="en-US" sz="2400" b="0" dirty="0" smtClean="0">
                <a:solidFill>
                  <a:schemeClr val="accent3">
                    <a:lumMod val="10000"/>
                  </a:schemeClr>
                </a:solidFill>
              </a:rPr>
              <a:t> with the </a:t>
            </a:r>
            <a:r>
              <a:rPr lang="en-US" sz="2400" b="0" dirty="0" err="1" smtClean="0">
                <a:solidFill>
                  <a:schemeClr val="accent3">
                    <a:lumMod val="10000"/>
                  </a:schemeClr>
                </a:solidFill>
              </a:rPr>
              <a:t>balrog</a:t>
            </a:r>
            <a:r>
              <a:rPr lang="en-US" sz="2400" b="0" dirty="0" smtClean="0">
                <a:solidFill>
                  <a:schemeClr val="accent3">
                    <a:lumMod val="10000"/>
                  </a:schemeClr>
                </a:solidFill>
              </a:rPr>
              <a:t> "</a:t>
            </a:r>
            <a:r>
              <a:rPr lang="en-US" sz="2400" b="0" dirty="0" err="1" smtClean="0">
                <a:solidFill>
                  <a:schemeClr val="accent3">
                    <a:lumMod val="10000"/>
                  </a:schemeClr>
                </a:solidFill>
              </a:rPr>
              <a:t>Durin's</a:t>
            </a:r>
            <a:r>
              <a:rPr lang="en-US" sz="2400" b="0" dirty="0" smtClean="0">
                <a:solidFill>
                  <a:schemeClr val="accent3">
                    <a:lumMod val="10000"/>
                  </a:schemeClr>
                </a:solidFill>
              </a:rPr>
              <a:t> Bane".</a:t>
            </a:r>
          </a:p>
          <a:p>
            <a:pPr>
              <a:buNone/>
            </a:pPr>
            <a:r>
              <a:rPr lang="en-US" sz="2400" b="0" dirty="0" smtClean="0">
                <a:solidFill>
                  <a:schemeClr val="accent3">
                    <a:lumMod val="10000"/>
                  </a:schemeClr>
                </a:solidFill>
              </a:rPr>
              <a:t>17</a:t>
            </a:r>
            <a:r>
              <a:rPr lang="en-US" sz="2400" b="0" baseline="30000" dirty="0" smtClean="0">
                <a:solidFill>
                  <a:schemeClr val="accent3">
                    <a:lumMod val="10000"/>
                  </a:schemeClr>
                </a:solidFill>
              </a:rPr>
              <a:t>th</a:t>
            </a:r>
            <a:r>
              <a:rPr lang="en-US" sz="2400" b="0" dirty="0" smtClean="0">
                <a:solidFill>
                  <a:schemeClr val="accent3">
                    <a:lumMod val="10000"/>
                  </a:schemeClr>
                </a:solidFill>
              </a:rPr>
              <a:t>  Company arrives at </a:t>
            </a:r>
            <a:r>
              <a:rPr lang="en-US" sz="2400" b="0" dirty="0" err="1" smtClean="0">
                <a:solidFill>
                  <a:schemeClr val="accent3">
                    <a:lumMod val="10000"/>
                  </a:schemeClr>
                </a:solidFill>
              </a:rPr>
              <a:t>Caras</a:t>
            </a:r>
            <a:r>
              <a:rPr lang="en-US" sz="2400" b="0" dirty="0" smtClean="0">
                <a:solidFill>
                  <a:schemeClr val="accent3">
                    <a:lumMod val="10000"/>
                  </a:schemeClr>
                </a:solidFill>
              </a:rPr>
              <a:t> </a:t>
            </a:r>
            <a:r>
              <a:rPr lang="en-US" sz="2400" b="0" dirty="0" err="1" smtClean="0">
                <a:solidFill>
                  <a:schemeClr val="accent3">
                    <a:lumMod val="10000"/>
                  </a:schemeClr>
                </a:solidFill>
              </a:rPr>
              <a:t>Galadhon</a:t>
            </a:r>
            <a:endParaRPr lang="en-US" sz="2400" b="0" dirty="0" smtClean="0">
              <a:solidFill>
                <a:schemeClr val="accent3">
                  <a:lumMod val="10000"/>
                </a:schemeClr>
              </a:solidFill>
            </a:endParaRPr>
          </a:p>
          <a:p>
            <a:endParaRPr lang="en-US" sz="2000" dirty="0">
              <a:solidFill>
                <a:schemeClr val="accent3">
                  <a:lumMod val="10000"/>
                </a:schemeClr>
              </a:solidFill>
            </a:endParaRPr>
          </a:p>
        </p:txBody>
      </p:sp>
      <p:pic>
        <p:nvPicPr>
          <p:cNvPr id="1026" name="Picture 2"/>
          <p:cNvPicPr>
            <a:picLocks noChangeAspect="1" noChangeArrowheads="1"/>
          </p:cNvPicPr>
          <p:nvPr/>
        </p:nvPicPr>
        <p:blipFill>
          <a:blip r:embed="rId2" cstate="print"/>
          <a:srcRect/>
          <a:stretch>
            <a:fillRect/>
          </a:stretch>
        </p:blipFill>
        <p:spPr bwMode="auto">
          <a:xfrm>
            <a:off x="3810000" y="838200"/>
            <a:ext cx="5334000" cy="4308231"/>
          </a:xfrm>
          <a:prstGeom prst="rect">
            <a:avLst/>
          </a:prstGeom>
          <a:noFill/>
          <a:ln w="9525">
            <a:noFill/>
            <a:miter lim="800000"/>
            <a:headEnd/>
            <a:tailEnd/>
          </a:ln>
          <a:effectLst/>
        </p:spPr>
      </p:pic>
      <p:sp>
        <p:nvSpPr>
          <p:cNvPr id="5" name="4-Point Star 4"/>
          <p:cNvSpPr/>
          <p:nvPr/>
        </p:nvSpPr>
        <p:spPr bwMode="auto">
          <a:xfrm>
            <a:off x="4267200" y="3429000"/>
            <a:ext cx="228600" cy="2286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sp>
        <p:nvSpPr>
          <p:cNvPr id="6" name="4-Point Star 5"/>
          <p:cNvSpPr/>
          <p:nvPr/>
        </p:nvSpPr>
        <p:spPr bwMode="auto">
          <a:xfrm flipH="1" flipV="1">
            <a:off x="4343400" y="3048000"/>
            <a:ext cx="228600" cy="1524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7" name="Curved Connector 13"/>
          <p:cNvCxnSpPr>
            <a:endCxn id="5" idx="2"/>
          </p:cNvCxnSpPr>
          <p:nvPr/>
        </p:nvCxnSpPr>
        <p:spPr bwMode="auto">
          <a:xfrm rot="16200000" flipH="1">
            <a:off x="2990850" y="2266950"/>
            <a:ext cx="1676400" cy="1104900"/>
          </a:xfrm>
          <a:prstGeom prst="curvedConnector3">
            <a:avLst>
              <a:gd name="adj1" fmla="val 113636"/>
            </a:avLst>
          </a:prstGeom>
          <a:solidFill>
            <a:schemeClr val="accent1"/>
          </a:solidFill>
          <a:ln w="28575" cap="flat" cmpd="sng" algn="ctr">
            <a:solidFill>
              <a:schemeClr val="accent4">
                <a:lumMod val="10000"/>
              </a:schemeClr>
            </a:solidFill>
            <a:prstDash val="solid"/>
            <a:round/>
            <a:headEnd type="arrow"/>
            <a:tailEnd type="arrow"/>
          </a:ln>
          <a:effectLst/>
        </p:spPr>
      </p:cxnSp>
      <p:cxnSp>
        <p:nvCxnSpPr>
          <p:cNvPr id="9" name="Curved Connector 13"/>
          <p:cNvCxnSpPr>
            <a:endCxn id="6" idx="3"/>
          </p:cNvCxnSpPr>
          <p:nvPr/>
        </p:nvCxnSpPr>
        <p:spPr bwMode="auto">
          <a:xfrm flipV="1">
            <a:off x="3200400" y="3124200"/>
            <a:ext cx="1143000" cy="152400"/>
          </a:xfrm>
          <a:prstGeom prst="curvedConnector3">
            <a:avLst>
              <a:gd name="adj1" fmla="val 50000"/>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11" name="TextBox 10"/>
          <p:cNvSpPr txBox="1"/>
          <p:nvPr/>
        </p:nvSpPr>
        <p:spPr>
          <a:xfrm>
            <a:off x="2438400" y="5181600"/>
            <a:ext cx="6705600" cy="1477328"/>
          </a:xfrm>
          <a:prstGeom prst="rect">
            <a:avLst/>
          </a:prstGeom>
          <a:noFill/>
        </p:spPr>
        <p:txBody>
          <a:bodyPr wrap="square" rtlCol="0">
            <a:spAutoFit/>
          </a:bodyPr>
          <a:lstStyle/>
          <a:p>
            <a:r>
              <a:rPr lang="en-US" dirty="0" smtClean="0">
                <a:solidFill>
                  <a:schemeClr val="accent3">
                    <a:lumMod val="10000"/>
                  </a:schemeClr>
                </a:solidFill>
              </a:rPr>
              <a:t>“Welcome to </a:t>
            </a:r>
            <a:r>
              <a:rPr lang="en-US" dirty="0" err="1" smtClean="0">
                <a:solidFill>
                  <a:schemeClr val="accent3">
                    <a:lumMod val="10000"/>
                  </a:schemeClr>
                </a:solidFill>
              </a:rPr>
              <a:t>Caras</a:t>
            </a:r>
            <a:r>
              <a:rPr lang="en-US" dirty="0" smtClean="0">
                <a:solidFill>
                  <a:schemeClr val="accent3">
                    <a:lumMod val="10000"/>
                  </a:schemeClr>
                </a:solidFill>
              </a:rPr>
              <a:t> </a:t>
            </a:r>
            <a:r>
              <a:rPr lang="en-US" dirty="0" err="1" smtClean="0">
                <a:solidFill>
                  <a:schemeClr val="accent3">
                    <a:lumMod val="10000"/>
                  </a:schemeClr>
                </a:solidFill>
              </a:rPr>
              <a:t>Galadhon</a:t>
            </a:r>
            <a:r>
              <a:rPr lang="en-US" dirty="0" smtClean="0">
                <a:solidFill>
                  <a:schemeClr val="accent3">
                    <a:lumMod val="10000"/>
                  </a:schemeClr>
                </a:solidFill>
              </a:rPr>
              <a:t>!’ He said.  ‘Here is the city of the </a:t>
            </a:r>
            <a:r>
              <a:rPr lang="en-US" dirty="0" err="1" smtClean="0">
                <a:solidFill>
                  <a:schemeClr val="accent3">
                    <a:lumMod val="10000"/>
                  </a:schemeClr>
                </a:solidFill>
              </a:rPr>
              <a:t>Galadhrim</a:t>
            </a:r>
            <a:r>
              <a:rPr lang="en-US" dirty="0" smtClean="0">
                <a:solidFill>
                  <a:schemeClr val="accent3">
                    <a:lumMod val="10000"/>
                  </a:schemeClr>
                </a:solidFill>
              </a:rPr>
              <a:t> where dwell the Lord </a:t>
            </a:r>
            <a:r>
              <a:rPr lang="en-US" dirty="0" err="1" smtClean="0">
                <a:solidFill>
                  <a:schemeClr val="accent3">
                    <a:lumMod val="10000"/>
                  </a:schemeClr>
                </a:solidFill>
              </a:rPr>
              <a:t>Celeborn</a:t>
            </a:r>
            <a:r>
              <a:rPr lang="en-US" dirty="0" smtClean="0">
                <a:solidFill>
                  <a:schemeClr val="accent3">
                    <a:lumMod val="10000"/>
                  </a:schemeClr>
                </a:solidFill>
              </a:rPr>
              <a:t> and Galadriel the Lady of </a:t>
            </a:r>
            <a:r>
              <a:rPr lang="en-US" dirty="0" err="1" smtClean="0">
                <a:solidFill>
                  <a:schemeClr val="accent3">
                    <a:lumMod val="10000"/>
                  </a:schemeClr>
                </a:solidFill>
              </a:rPr>
              <a:t>Lorien</a:t>
            </a:r>
            <a:r>
              <a:rPr lang="en-US" dirty="0" smtClean="0">
                <a:solidFill>
                  <a:schemeClr val="accent3">
                    <a:lumMod val="10000"/>
                  </a:schemeClr>
                </a:solidFill>
              </a:rPr>
              <a:t>.  But we cannot enter here, for the gates do not look northward.  We must go round to the southern side, and the way is not short, for the city is great” (396). </a:t>
            </a:r>
            <a:endParaRPr lang="en-US" dirty="0">
              <a:solidFill>
                <a:schemeClr val="accent3">
                  <a:lumMod val="10000"/>
                </a:schemeClr>
              </a:solidFill>
            </a:endParaRPr>
          </a:p>
        </p:txBody>
      </p:sp>
      <p:sp>
        <p:nvSpPr>
          <p:cNvPr id="14" name="4-Point Star 13"/>
          <p:cNvSpPr/>
          <p:nvPr/>
        </p:nvSpPr>
        <p:spPr bwMode="auto">
          <a:xfrm flipH="1" flipV="1">
            <a:off x="5257800" y="3657600"/>
            <a:ext cx="228600" cy="1524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15" name="Curved Connector 13"/>
          <p:cNvCxnSpPr>
            <a:endCxn id="14" idx="0"/>
          </p:cNvCxnSpPr>
          <p:nvPr/>
        </p:nvCxnSpPr>
        <p:spPr bwMode="auto">
          <a:xfrm flipV="1">
            <a:off x="2819400" y="3810000"/>
            <a:ext cx="2552700" cy="685800"/>
          </a:xfrm>
          <a:prstGeom prst="curvedConnector2">
            <a:avLst/>
          </a:prstGeom>
          <a:solidFill>
            <a:schemeClr val="accent1"/>
          </a:solidFill>
          <a:ln w="28575" cap="flat" cmpd="sng" algn="ctr">
            <a:solidFill>
              <a:schemeClr val="accent4">
                <a:lumMod val="10000"/>
              </a:schemeClr>
            </a:solidFill>
            <a:prstDash val="solid"/>
            <a:round/>
            <a:headEnd type="arrow"/>
            <a:tailEnd type="arrow"/>
          </a:ln>
          <a:effectLst/>
        </p:spPr>
      </p:cxn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10000"/>
                  </a:schemeClr>
                </a:solidFill>
              </a:rPr>
              <a:t>Bridge of </a:t>
            </a:r>
            <a:r>
              <a:rPr lang="en-US" dirty="0" err="1" smtClean="0">
                <a:solidFill>
                  <a:schemeClr val="accent3">
                    <a:lumMod val="10000"/>
                  </a:schemeClr>
                </a:solidFill>
              </a:rPr>
              <a:t>Khazad-Dûm</a:t>
            </a:r>
            <a:endParaRPr lang="en-US" dirty="0"/>
          </a:p>
        </p:txBody>
      </p:sp>
      <p:pic>
        <p:nvPicPr>
          <p:cNvPr id="4" name="Content Placeholder 3" descr="bride.jpg"/>
          <p:cNvPicPr>
            <a:picLocks noGrp="1" noChangeAspect="1"/>
          </p:cNvPicPr>
          <p:nvPr>
            <p:ph idx="1"/>
          </p:nvPr>
        </p:nvPicPr>
        <p:blipFill>
          <a:blip r:embed="rId2" cstate="print"/>
          <a:stretch>
            <a:fillRect/>
          </a:stretch>
        </p:blipFill>
        <p:spPr>
          <a:xfrm>
            <a:off x="0" y="1657350"/>
            <a:ext cx="9144000" cy="3848100"/>
          </a:xfrm>
        </p:spPr>
      </p:pic>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February T.A. 3018</a:t>
            </a:r>
            <a:endParaRPr lang="en-US" dirty="0"/>
          </a:p>
        </p:txBody>
      </p:sp>
      <p:sp>
        <p:nvSpPr>
          <p:cNvPr id="3" name="Content Placeholder 2"/>
          <p:cNvSpPr>
            <a:spLocks noGrp="1"/>
          </p:cNvSpPr>
          <p:nvPr>
            <p:ph idx="1"/>
          </p:nvPr>
        </p:nvSpPr>
        <p:spPr>
          <a:xfrm>
            <a:off x="0" y="838200"/>
            <a:ext cx="4343400" cy="5486400"/>
          </a:xfrm>
        </p:spPr>
        <p:txBody>
          <a:bodyPr/>
          <a:lstStyle/>
          <a:p>
            <a:pPr>
              <a:buNone/>
            </a:pPr>
            <a:r>
              <a:rPr lang="en-US" dirty="0" smtClean="0">
                <a:solidFill>
                  <a:schemeClr val="accent3">
                    <a:lumMod val="10000"/>
                  </a:schemeClr>
                </a:solidFill>
              </a:rPr>
              <a:t>15</a:t>
            </a:r>
            <a:r>
              <a:rPr lang="en-US" b="0" dirty="0" smtClean="0">
                <a:solidFill>
                  <a:schemeClr val="accent3">
                    <a:lumMod val="10000"/>
                  </a:schemeClr>
                </a:solidFill>
              </a:rPr>
              <a:t> Frodo is shown The Mirror of Galadriel</a:t>
            </a:r>
            <a:r>
              <a:rPr lang="en-US" b="0" dirty="0" smtClean="0"/>
              <a:t>.</a:t>
            </a:r>
          </a:p>
          <a:p>
            <a:pPr>
              <a:buNone/>
            </a:pPr>
            <a:r>
              <a:rPr lang="en-US" dirty="0" smtClean="0">
                <a:solidFill>
                  <a:schemeClr val="accent3">
                    <a:lumMod val="10000"/>
                  </a:schemeClr>
                </a:solidFill>
              </a:rPr>
              <a:t>16</a:t>
            </a:r>
            <a:r>
              <a:rPr lang="en-US" b="0" dirty="0" smtClean="0">
                <a:solidFill>
                  <a:schemeClr val="accent3">
                    <a:lumMod val="10000"/>
                  </a:schemeClr>
                </a:solidFill>
              </a:rPr>
              <a:t> Fellowship leave </a:t>
            </a:r>
            <a:r>
              <a:rPr lang="en-US" b="0" dirty="0" err="1" smtClean="0">
                <a:solidFill>
                  <a:schemeClr val="accent3">
                    <a:lumMod val="10000"/>
                  </a:schemeClr>
                </a:solidFill>
              </a:rPr>
              <a:t>Lothlórien</a:t>
            </a:r>
            <a:r>
              <a:rPr lang="en-US" b="0" dirty="0" smtClean="0">
                <a:solidFill>
                  <a:schemeClr val="accent3">
                    <a:lumMod val="10000"/>
                  </a:schemeClr>
                </a:solidFill>
              </a:rPr>
              <a:t>. </a:t>
            </a:r>
          </a:p>
          <a:p>
            <a:pPr>
              <a:buNone/>
            </a:pPr>
            <a:r>
              <a:rPr lang="en-US" b="0" dirty="0" smtClean="0">
                <a:solidFill>
                  <a:schemeClr val="accent3">
                    <a:lumMod val="10000"/>
                  </a:schemeClr>
                </a:solidFill>
              </a:rPr>
              <a:t>25</a:t>
            </a:r>
            <a:r>
              <a:rPr lang="en-US" b="0" baseline="30000" dirty="0" smtClean="0">
                <a:solidFill>
                  <a:schemeClr val="accent3">
                    <a:lumMod val="10000"/>
                  </a:schemeClr>
                </a:solidFill>
              </a:rPr>
              <a:t>th</a:t>
            </a:r>
            <a:r>
              <a:rPr lang="en-US" b="0" dirty="0" smtClean="0">
                <a:solidFill>
                  <a:schemeClr val="accent3">
                    <a:lumMod val="10000"/>
                  </a:schemeClr>
                </a:solidFill>
              </a:rPr>
              <a:t> Fellowship passes the </a:t>
            </a:r>
            <a:r>
              <a:rPr lang="en-US" b="0" dirty="0" err="1" smtClean="0">
                <a:solidFill>
                  <a:schemeClr val="accent3">
                    <a:lumMod val="10000"/>
                  </a:schemeClr>
                </a:solidFill>
              </a:rPr>
              <a:t>Argonath</a:t>
            </a:r>
            <a:r>
              <a:rPr lang="en-US" b="0" dirty="0" smtClean="0">
                <a:solidFill>
                  <a:schemeClr val="accent3">
                    <a:lumMod val="10000"/>
                  </a:schemeClr>
                </a:solidFill>
              </a:rPr>
              <a:t>.</a:t>
            </a:r>
            <a:endParaRPr lang="en-US" dirty="0">
              <a:solidFill>
                <a:schemeClr val="accent3">
                  <a:lumMod val="10000"/>
                </a:schemeClr>
              </a:solidFill>
            </a:endParaRPr>
          </a:p>
        </p:txBody>
      </p:sp>
      <p:sp>
        <p:nvSpPr>
          <p:cNvPr id="6" name="4-Point Star 5"/>
          <p:cNvSpPr/>
          <p:nvPr/>
        </p:nvSpPr>
        <p:spPr bwMode="auto">
          <a:xfrm flipH="1" flipV="1">
            <a:off x="5257800" y="3657600"/>
            <a:ext cx="228600" cy="1524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pic>
        <p:nvPicPr>
          <p:cNvPr id="10" name="Picture 2"/>
          <p:cNvPicPr>
            <a:picLocks noChangeAspect="1" noChangeArrowheads="1"/>
          </p:cNvPicPr>
          <p:nvPr/>
        </p:nvPicPr>
        <p:blipFill>
          <a:blip r:embed="rId2" cstate="print"/>
          <a:srcRect/>
          <a:stretch>
            <a:fillRect/>
          </a:stretch>
        </p:blipFill>
        <p:spPr bwMode="auto">
          <a:xfrm>
            <a:off x="4953000" y="838200"/>
            <a:ext cx="4191000" cy="4719796"/>
          </a:xfrm>
          <a:prstGeom prst="rect">
            <a:avLst/>
          </a:prstGeom>
          <a:noFill/>
          <a:ln w="9525">
            <a:noFill/>
            <a:miter lim="800000"/>
            <a:headEnd/>
            <a:tailEnd/>
          </a:ln>
          <a:effectLst/>
        </p:spPr>
      </p:pic>
      <p:sp>
        <p:nvSpPr>
          <p:cNvPr id="11" name="4-Point Star 10"/>
          <p:cNvSpPr/>
          <p:nvPr/>
        </p:nvSpPr>
        <p:spPr bwMode="auto">
          <a:xfrm flipH="1" flipV="1">
            <a:off x="5638800" y="1066800"/>
            <a:ext cx="228600" cy="1524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13" name="Curved Connector 13"/>
          <p:cNvCxnSpPr/>
          <p:nvPr/>
        </p:nvCxnSpPr>
        <p:spPr bwMode="auto">
          <a:xfrm flipV="1">
            <a:off x="3276600" y="1143000"/>
            <a:ext cx="2362200" cy="609600"/>
          </a:xfrm>
          <a:prstGeom prst="curvedConnector3">
            <a:avLst>
              <a:gd name="adj1" fmla="val 50000"/>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14" name="4-Point Star 13"/>
          <p:cNvSpPr/>
          <p:nvPr/>
        </p:nvSpPr>
        <p:spPr bwMode="auto">
          <a:xfrm flipH="1" flipV="1">
            <a:off x="7391400" y="4191000"/>
            <a:ext cx="228600" cy="1524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15" name="Curved Connector 13"/>
          <p:cNvCxnSpPr>
            <a:endCxn id="14" idx="3"/>
          </p:cNvCxnSpPr>
          <p:nvPr/>
        </p:nvCxnSpPr>
        <p:spPr bwMode="auto">
          <a:xfrm flipV="1">
            <a:off x="2819400" y="4267200"/>
            <a:ext cx="4572000" cy="76200"/>
          </a:xfrm>
          <a:prstGeom prst="curvedConnector3">
            <a:avLst>
              <a:gd name="adj1" fmla="val 50000"/>
            </a:avLst>
          </a:prstGeom>
          <a:solidFill>
            <a:schemeClr val="accent1"/>
          </a:solidFill>
          <a:ln w="28575" cap="flat" cmpd="sng" algn="ctr">
            <a:solidFill>
              <a:schemeClr val="accent4">
                <a:lumMod val="10000"/>
              </a:schemeClr>
            </a:solidFill>
            <a:prstDash val="solid"/>
            <a:round/>
            <a:headEnd type="arrow"/>
            <a:tailEnd type="arrow"/>
          </a:ln>
          <a:effectLst/>
        </p:spPr>
      </p:cxnSp>
      <p:sp>
        <p:nvSpPr>
          <p:cNvPr id="17" name="TextBox 16"/>
          <p:cNvSpPr txBox="1"/>
          <p:nvPr/>
        </p:nvSpPr>
        <p:spPr>
          <a:xfrm>
            <a:off x="457200" y="5638800"/>
            <a:ext cx="8077200" cy="923330"/>
          </a:xfrm>
          <a:prstGeom prst="rect">
            <a:avLst/>
          </a:prstGeom>
          <a:noFill/>
        </p:spPr>
        <p:txBody>
          <a:bodyPr wrap="square" rtlCol="0">
            <a:spAutoFit/>
          </a:bodyPr>
          <a:lstStyle/>
          <a:p>
            <a:r>
              <a:rPr lang="en-US" dirty="0" smtClean="0">
                <a:solidFill>
                  <a:schemeClr val="accent3">
                    <a:lumMod val="10000"/>
                  </a:schemeClr>
                </a:solidFill>
              </a:rPr>
              <a:t>“Behold the  </a:t>
            </a:r>
            <a:r>
              <a:rPr lang="en-US" dirty="0" err="1" smtClean="0">
                <a:solidFill>
                  <a:schemeClr val="accent3">
                    <a:lumMod val="10000"/>
                  </a:schemeClr>
                </a:solidFill>
              </a:rPr>
              <a:t>Argonath</a:t>
            </a:r>
            <a:r>
              <a:rPr lang="en-US" dirty="0" smtClean="0">
                <a:solidFill>
                  <a:schemeClr val="accent3">
                    <a:lumMod val="10000"/>
                  </a:schemeClr>
                </a:solidFill>
              </a:rPr>
              <a:t>, the Pillars of the Kings!’ Cried Aragorn… As Frodo was borne towards them the great </a:t>
            </a:r>
            <a:r>
              <a:rPr lang="en-US" dirty="0" err="1" smtClean="0">
                <a:solidFill>
                  <a:schemeClr val="accent3">
                    <a:lumMod val="10000"/>
                  </a:schemeClr>
                </a:solidFill>
              </a:rPr>
              <a:t>pilalrs</a:t>
            </a:r>
            <a:r>
              <a:rPr lang="en-US" dirty="0" smtClean="0">
                <a:solidFill>
                  <a:schemeClr val="accent3">
                    <a:lumMod val="10000"/>
                  </a:schemeClr>
                </a:solidFill>
              </a:rPr>
              <a:t> rose like towers to meet him.  Giants they seemed to him, vast grey figures  silent but threatening” (441). </a:t>
            </a:r>
            <a:endParaRPr lang="en-US" dirty="0">
              <a:solidFill>
                <a:schemeClr val="accent3">
                  <a:lumMod val="10000"/>
                </a:schemeClr>
              </a:solidFill>
            </a:endParaRPr>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p:spPr>
        <p:txBody>
          <a:bodyPr/>
          <a:lstStyle/>
          <a:p>
            <a:pPr algn="ctr"/>
            <a:r>
              <a:rPr lang="en-US" sz="4800" dirty="0" err="1" smtClean="0">
                <a:solidFill>
                  <a:schemeClr val="accent3">
                    <a:lumMod val="10000"/>
                  </a:schemeClr>
                </a:solidFill>
                <a:latin typeface="Hobbiton" pitchFamily="2" charset="0"/>
              </a:rPr>
              <a:t>Argonath</a:t>
            </a:r>
            <a:endParaRPr lang="en-US" sz="4800" dirty="0">
              <a:solidFill>
                <a:schemeClr val="accent3">
                  <a:lumMod val="10000"/>
                </a:schemeClr>
              </a:solidFill>
              <a:latin typeface="Hobbiton" pitchFamily="2" charset="0"/>
            </a:endParaRPr>
          </a:p>
        </p:txBody>
      </p:sp>
      <p:pic>
        <p:nvPicPr>
          <p:cNvPr id="4" name="Content Placeholder 3" descr="Argonath1.jpg"/>
          <p:cNvPicPr>
            <a:picLocks noGrp="1" noChangeAspect="1"/>
          </p:cNvPicPr>
          <p:nvPr>
            <p:ph idx="1"/>
          </p:nvPr>
        </p:nvPicPr>
        <p:blipFill>
          <a:blip r:embed="rId2" cstate="print"/>
          <a:stretch>
            <a:fillRect/>
          </a:stretch>
        </p:blipFill>
        <p:spPr>
          <a:xfrm>
            <a:off x="533400" y="1143000"/>
            <a:ext cx="8238873" cy="4648200"/>
          </a:xfrm>
        </p:spPr>
      </p:pic>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ellow.jpg"/>
          <p:cNvPicPr>
            <a:picLocks noChangeAspect="1"/>
          </p:cNvPicPr>
          <p:nvPr/>
        </p:nvPicPr>
        <p:blipFill>
          <a:blip r:embed="rId2" cstate="print"/>
          <a:srcRect l="15833" t="7778" b="37778"/>
          <a:stretch>
            <a:fillRect/>
          </a:stretch>
        </p:blipFill>
        <p:spPr>
          <a:xfrm>
            <a:off x="0" y="1524000"/>
            <a:ext cx="5105400" cy="2476877"/>
          </a:xfrm>
          <a:prstGeom prst="rect">
            <a:avLst/>
          </a:prstGeom>
        </p:spPr>
      </p:pic>
      <p:sp>
        <p:nvSpPr>
          <p:cNvPr id="2" name="Title 1"/>
          <p:cNvSpPr>
            <a:spLocks noGrp="1"/>
          </p:cNvSpPr>
          <p:nvPr>
            <p:ph type="title"/>
          </p:nvPr>
        </p:nvSpPr>
        <p:spPr/>
        <p:txBody>
          <a:bodyPr/>
          <a:lstStyle/>
          <a:p>
            <a:r>
              <a:rPr lang="en-US" dirty="0" smtClean="0"/>
              <a:t>February T.A. 3018</a:t>
            </a:r>
            <a:endParaRPr lang="en-US" dirty="0"/>
          </a:p>
        </p:txBody>
      </p:sp>
      <p:sp>
        <p:nvSpPr>
          <p:cNvPr id="3" name="Content Placeholder 2"/>
          <p:cNvSpPr>
            <a:spLocks noGrp="1"/>
          </p:cNvSpPr>
          <p:nvPr>
            <p:ph idx="1"/>
          </p:nvPr>
        </p:nvSpPr>
        <p:spPr>
          <a:xfrm>
            <a:off x="0" y="838200"/>
            <a:ext cx="4495800" cy="5486400"/>
          </a:xfrm>
        </p:spPr>
        <p:txBody>
          <a:bodyPr/>
          <a:lstStyle/>
          <a:p>
            <a:pPr>
              <a:buNone/>
            </a:pPr>
            <a:r>
              <a:rPr lang="en-US" sz="2400" dirty="0" smtClean="0">
                <a:solidFill>
                  <a:schemeClr val="accent3">
                    <a:lumMod val="10000"/>
                  </a:schemeClr>
                </a:solidFill>
              </a:rPr>
              <a:t>26</a:t>
            </a:r>
            <a:r>
              <a:rPr lang="en-US" sz="2400" b="0" dirty="0" smtClean="0">
                <a:solidFill>
                  <a:schemeClr val="accent3">
                    <a:lumMod val="10000"/>
                  </a:schemeClr>
                </a:solidFill>
              </a:rPr>
              <a:t> - Breaking of Fellowship. </a:t>
            </a:r>
            <a:endParaRPr lang="en-US" sz="2400" dirty="0">
              <a:solidFill>
                <a:schemeClr val="accent3">
                  <a:lumMod val="10000"/>
                </a:schemeClr>
              </a:solidFill>
            </a:endParaRPr>
          </a:p>
        </p:txBody>
      </p:sp>
      <p:pic>
        <p:nvPicPr>
          <p:cNvPr id="6" name="Picture 2"/>
          <p:cNvPicPr>
            <a:picLocks noChangeAspect="1" noChangeArrowheads="1"/>
          </p:cNvPicPr>
          <p:nvPr/>
        </p:nvPicPr>
        <p:blipFill>
          <a:blip r:embed="rId3" cstate="print"/>
          <a:srcRect/>
          <a:stretch>
            <a:fillRect/>
          </a:stretch>
        </p:blipFill>
        <p:spPr bwMode="auto">
          <a:xfrm>
            <a:off x="4724400" y="838200"/>
            <a:ext cx="4191000" cy="4719796"/>
          </a:xfrm>
          <a:prstGeom prst="rect">
            <a:avLst/>
          </a:prstGeom>
          <a:noFill/>
          <a:ln w="9525">
            <a:noFill/>
            <a:miter lim="800000"/>
            <a:headEnd/>
            <a:tailEnd/>
          </a:ln>
          <a:effectLst/>
        </p:spPr>
      </p:pic>
      <p:sp>
        <p:nvSpPr>
          <p:cNvPr id="7" name="TextBox 6"/>
          <p:cNvSpPr txBox="1"/>
          <p:nvPr/>
        </p:nvSpPr>
        <p:spPr>
          <a:xfrm>
            <a:off x="457200" y="4191000"/>
            <a:ext cx="3733800" cy="2031325"/>
          </a:xfrm>
          <a:prstGeom prst="rect">
            <a:avLst/>
          </a:prstGeom>
          <a:noFill/>
        </p:spPr>
        <p:txBody>
          <a:bodyPr wrap="square" rtlCol="0">
            <a:spAutoFit/>
          </a:bodyPr>
          <a:lstStyle/>
          <a:p>
            <a:r>
              <a:rPr lang="en-US" dirty="0" smtClean="0">
                <a:solidFill>
                  <a:schemeClr val="accent3">
                    <a:lumMod val="10000"/>
                  </a:schemeClr>
                </a:solidFill>
              </a:rPr>
              <a:t>“So  Frodo and Sam set off on the last stage of the Quest together.  Frodo paddled away from the shore, and the River bore them swiftly away, down the western arm, and past the frowning cliffs of </a:t>
            </a:r>
            <a:r>
              <a:rPr lang="en-US" dirty="0" err="1" smtClean="0">
                <a:solidFill>
                  <a:schemeClr val="accent3">
                    <a:lumMod val="10000"/>
                  </a:schemeClr>
                </a:solidFill>
              </a:rPr>
              <a:t>Tol</a:t>
            </a:r>
            <a:r>
              <a:rPr lang="en-US" dirty="0" smtClean="0">
                <a:solidFill>
                  <a:schemeClr val="accent3">
                    <a:lumMod val="10000"/>
                  </a:schemeClr>
                </a:solidFill>
              </a:rPr>
              <a:t> </a:t>
            </a:r>
            <a:r>
              <a:rPr lang="en-US" dirty="0" err="1" smtClean="0">
                <a:solidFill>
                  <a:schemeClr val="accent3">
                    <a:lumMod val="10000"/>
                  </a:schemeClr>
                </a:solidFill>
              </a:rPr>
              <a:t>Brandir</a:t>
            </a:r>
            <a:r>
              <a:rPr lang="en-US" dirty="0" smtClean="0">
                <a:solidFill>
                  <a:schemeClr val="accent3">
                    <a:lumMod val="10000"/>
                  </a:schemeClr>
                </a:solidFill>
              </a:rPr>
              <a:t>” (457)</a:t>
            </a:r>
            <a:endParaRPr lang="en-US" dirty="0"/>
          </a:p>
        </p:txBody>
      </p:sp>
      <p:sp>
        <p:nvSpPr>
          <p:cNvPr id="8" name="4-Point Star 7"/>
          <p:cNvSpPr/>
          <p:nvPr/>
        </p:nvSpPr>
        <p:spPr bwMode="auto">
          <a:xfrm flipH="1" flipV="1">
            <a:off x="7010400" y="4343400"/>
            <a:ext cx="228600" cy="152400"/>
          </a:xfrm>
          <a:prstGeom prst="star4">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cxnSp>
        <p:nvCxnSpPr>
          <p:cNvPr id="9" name="Curved Connector 13"/>
          <p:cNvCxnSpPr>
            <a:endCxn id="8" idx="2"/>
          </p:cNvCxnSpPr>
          <p:nvPr/>
        </p:nvCxnSpPr>
        <p:spPr bwMode="auto">
          <a:xfrm>
            <a:off x="3429000" y="1295400"/>
            <a:ext cx="3695700" cy="3048000"/>
          </a:xfrm>
          <a:prstGeom prst="curvedConnector2">
            <a:avLst/>
          </a:prstGeom>
          <a:solidFill>
            <a:schemeClr val="accent1"/>
          </a:solidFill>
          <a:ln w="28575" cap="flat" cmpd="sng" algn="ctr">
            <a:solidFill>
              <a:schemeClr val="accent4">
                <a:lumMod val="10000"/>
              </a:schemeClr>
            </a:solidFill>
            <a:prstDash val="solid"/>
            <a:round/>
            <a:headEnd type="arrow"/>
            <a:tailEnd type="arrow"/>
          </a:ln>
          <a:effectLst/>
        </p:spPr>
      </p:cxn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Journey </a:t>
            </a:r>
            <a:endParaRPr lang="en-US" dirty="0"/>
          </a:p>
        </p:txBody>
      </p:sp>
      <p:pic>
        <p:nvPicPr>
          <p:cNvPr id="4" name="Content Placeholder 3" descr="journey.jpg"/>
          <p:cNvPicPr>
            <a:picLocks noGrp="1" noChangeAspect="1"/>
          </p:cNvPicPr>
          <p:nvPr>
            <p:ph idx="1"/>
          </p:nvPr>
        </p:nvPicPr>
        <p:blipFill>
          <a:blip r:embed="rId2" cstate="print"/>
          <a:stretch>
            <a:fillRect/>
          </a:stretch>
        </p:blipFill>
        <p:spPr>
          <a:xfrm>
            <a:off x="914400" y="838200"/>
            <a:ext cx="7315200" cy="5486400"/>
          </a:xfrm>
        </p:spPr>
      </p:pic>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762000"/>
          </a:xfrm>
        </p:spPr>
        <p:txBody>
          <a:bodyPr/>
          <a:lstStyle/>
          <a:p>
            <a:r>
              <a:rPr lang="en-US" sz="5400" dirty="0" smtClean="0">
                <a:solidFill>
                  <a:schemeClr val="accent3">
                    <a:lumMod val="10000"/>
                  </a:schemeClr>
                </a:solidFill>
                <a:latin typeface="Hobbiton" pitchFamily="2" charset="0"/>
              </a:rPr>
              <a:t>Reflection </a:t>
            </a:r>
            <a:endParaRPr lang="en-US" sz="5400" dirty="0">
              <a:solidFill>
                <a:schemeClr val="accent3">
                  <a:lumMod val="10000"/>
                </a:schemeClr>
              </a:solidFill>
              <a:latin typeface="Hobbiton" pitchFamily="2" charset="0"/>
            </a:endParaRPr>
          </a:p>
        </p:txBody>
      </p:sp>
      <p:sp>
        <p:nvSpPr>
          <p:cNvPr id="3" name="Content Placeholder 2"/>
          <p:cNvSpPr>
            <a:spLocks noGrp="1"/>
          </p:cNvSpPr>
          <p:nvPr>
            <p:ph idx="1"/>
          </p:nvPr>
        </p:nvSpPr>
        <p:spPr/>
        <p:txBody>
          <a:bodyPr/>
          <a:lstStyle/>
          <a:p>
            <a:r>
              <a:rPr lang="en-US" sz="2400" b="0" dirty="0" smtClean="0">
                <a:solidFill>
                  <a:schemeClr val="accent3">
                    <a:lumMod val="10000"/>
                  </a:schemeClr>
                </a:solidFill>
                <a:latin typeface="Batang" pitchFamily="18" charset="-127"/>
                <a:ea typeface="Batang" pitchFamily="18" charset="-127"/>
              </a:rPr>
              <a:t>When asked how the map informs the meaning of the text, it seems to me that you would have a difficult time telling this story without some sort of map, or geographic clues for the reader.  The whole point and plot that drives the story forward is the quest—the hero’s journey, and Tolkien is asking the reader to be a part of this “Fellowship” and travel alongside Frodo to new and foreign lands.  If he did not give the reader some sort of reference, or guide map, then the story would be hard to follow, and the reader would feel lost in a sea of names and places without connection.  By laying out the path that we are to follow, the reader is allowed to truly engage with the text, and can visually see– and thereby “follow” along with the members of the Fellowship.  </a:t>
            </a:r>
          </a:p>
          <a:p>
            <a:pPr>
              <a:buNone/>
            </a:pPr>
            <a:endParaRPr lang="en-US" sz="2400" b="0" dirty="0" smtClean="0">
              <a:solidFill>
                <a:schemeClr val="accent3">
                  <a:lumMod val="10000"/>
                </a:schemeClr>
              </a:solidFill>
              <a:latin typeface="Batang" pitchFamily="18" charset="-127"/>
              <a:ea typeface="Batang" pitchFamily="18" charset="-127"/>
            </a:endParaRPr>
          </a:p>
          <a:p>
            <a:pPr>
              <a:buNone/>
            </a:pPr>
            <a:r>
              <a:rPr lang="en-US" sz="2400" b="0" dirty="0" smtClean="0">
                <a:solidFill>
                  <a:schemeClr val="accent3">
                    <a:lumMod val="10000"/>
                  </a:schemeClr>
                </a:solidFill>
                <a:latin typeface="Batang" pitchFamily="18" charset="-127"/>
                <a:ea typeface="Batang" pitchFamily="18" charset="-127"/>
              </a:rPr>
              <a:t>  </a:t>
            </a:r>
            <a:endParaRPr lang="en-US" sz="2400" b="0" dirty="0">
              <a:solidFill>
                <a:schemeClr val="accent3">
                  <a:lumMod val="10000"/>
                </a:schemeClr>
              </a:solidFill>
              <a:latin typeface="Batang" pitchFamily="18" charset="-127"/>
              <a:ea typeface="Batang" pitchFamily="18" charset="-127"/>
            </a:endParaRPr>
          </a:p>
        </p:txBody>
      </p:sp>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10000"/>
                  </a:schemeClr>
                </a:solidFill>
                <a:latin typeface="Hobbiton" pitchFamily="2" charset="0"/>
              </a:rPr>
              <a:t>Reflection Continued</a:t>
            </a:r>
            <a:endParaRPr lang="en-US" dirty="0"/>
          </a:p>
        </p:txBody>
      </p:sp>
      <p:sp>
        <p:nvSpPr>
          <p:cNvPr id="3" name="Content Placeholder 2"/>
          <p:cNvSpPr>
            <a:spLocks noGrp="1"/>
          </p:cNvSpPr>
          <p:nvPr>
            <p:ph idx="1"/>
          </p:nvPr>
        </p:nvSpPr>
        <p:spPr/>
        <p:txBody>
          <a:bodyPr/>
          <a:lstStyle/>
          <a:p>
            <a:r>
              <a:rPr lang="en-US" sz="2400" b="0" dirty="0" smtClean="0">
                <a:solidFill>
                  <a:schemeClr val="accent3">
                    <a:lumMod val="10000"/>
                  </a:schemeClr>
                </a:solidFill>
                <a:latin typeface="Batang" pitchFamily="18" charset="-127"/>
                <a:ea typeface="Batang" pitchFamily="18" charset="-127"/>
              </a:rPr>
              <a:t>Tolkien would have had a hard time telling his story without the heavy use of maps, place names, and directions for the reader– or if he did tell the tale in that way, not very many people would be able to follow him.  </a:t>
            </a:r>
          </a:p>
          <a:p>
            <a:r>
              <a:rPr lang="en-US" sz="2400" b="0" dirty="0" smtClean="0">
                <a:solidFill>
                  <a:schemeClr val="accent3">
                    <a:lumMod val="10000"/>
                  </a:schemeClr>
                </a:solidFill>
                <a:latin typeface="Batang" pitchFamily="18" charset="-127"/>
                <a:ea typeface="Batang" pitchFamily="18" charset="-127"/>
              </a:rPr>
              <a:t>I think the use of maps is crucially beneficially and because of this need, a world is created that envelopes the reader and takes them to a new world.  </a:t>
            </a:r>
          </a:p>
          <a:p>
            <a:r>
              <a:rPr lang="en-US" sz="2400" b="0" dirty="0" smtClean="0">
                <a:solidFill>
                  <a:schemeClr val="accent3">
                    <a:lumMod val="10000"/>
                  </a:schemeClr>
                </a:solidFill>
                <a:latin typeface="Batang" pitchFamily="18" charset="-127"/>
                <a:ea typeface="Batang" pitchFamily="18" charset="-127"/>
              </a:rPr>
              <a:t>When creating an entirely new world, the author is asking the reader to fully commit to the reading experience and suspend their sense of reality– to engage in a new one.  By giving the reader the maps needed for this journey to a new reality– Tolkien is saying, “Here is what you’ll need for this journey, now– Do you trust me?” </a:t>
            </a:r>
            <a:endParaRPr lang="en-US" sz="2400" b="0" dirty="0">
              <a:solidFill>
                <a:schemeClr val="accent3">
                  <a:lumMod val="10000"/>
                </a:schemeClr>
              </a:solidFill>
              <a:latin typeface="Batang" pitchFamily="18" charset="-127"/>
              <a:ea typeface="Batang" pitchFamily="18" charset="-127"/>
            </a:endParaRPr>
          </a:p>
        </p:txBody>
      </p:sp>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lumMod val="10000"/>
                  </a:schemeClr>
                </a:solidFill>
                <a:latin typeface="Hobbiton" pitchFamily="2" charset="0"/>
              </a:rPr>
              <a:t>Reflection Continued</a:t>
            </a:r>
            <a:endParaRPr lang="en-US" dirty="0"/>
          </a:p>
        </p:txBody>
      </p:sp>
      <p:sp>
        <p:nvSpPr>
          <p:cNvPr id="3" name="Content Placeholder 2"/>
          <p:cNvSpPr>
            <a:spLocks noGrp="1"/>
          </p:cNvSpPr>
          <p:nvPr>
            <p:ph idx="1"/>
          </p:nvPr>
        </p:nvSpPr>
        <p:spPr/>
        <p:txBody>
          <a:bodyPr/>
          <a:lstStyle/>
          <a:p>
            <a:r>
              <a:rPr lang="en-US" sz="2400" b="0" dirty="0" smtClean="0">
                <a:solidFill>
                  <a:schemeClr val="accent3">
                    <a:lumMod val="10000"/>
                  </a:schemeClr>
                </a:solidFill>
                <a:latin typeface="Batang" pitchFamily="18" charset="-127"/>
                <a:ea typeface="Batang" pitchFamily="18" charset="-127"/>
              </a:rPr>
              <a:t>If the reader does– then they take the leap and have a map to guide their way.  Without this lifeline of trust from the author, many people might find a story like this too difficult to begin.  </a:t>
            </a:r>
          </a:p>
          <a:p>
            <a:r>
              <a:rPr lang="en-US" sz="2400" b="0" dirty="0" smtClean="0">
                <a:solidFill>
                  <a:schemeClr val="accent3">
                    <a:lumMod val="10000"/>
                  </a:schemeClr>
                </a:solidFill>
                <a:latin typeface="Batang" pitchFamily="18" charset="-127"/>
                <a:ea typeface="Batang" pitchFamily="18" charset="-127"/>
              </a:rPr>
              <a:t> The maps not only create a new plane of existence of the reader, but allows the characters to come to life as you watch them travel across a land that you can now follow.  There is nothing more exciting than printing out the map from any of the Lord of the Rings books and placing pins in the names of places that you come across as you are reading the story.  It is an entirely new level of interaction with literature, and I think it should be fostered in readers of all ages.  </a:t>
            </a:r>
            <a:endParaRPr lang="en-US" sz="2400" b="0" dirty="0">
              <a:solidFill>
                <a:schemeClr val="accent3">
                  <a:lumMod val="10000"/>
                </a:schemeClr>
              </a:solidFill>
              <a:latin typeface="Batang" pitchFamily="18" charset="-127"/>
              <a:ea typeface="Batang" pitchFamily="18" charset="-127"/>
            </a:endParaRPr>
          </a:p>
        </p:txBody>
      </p:sp>
    </p:spTree>
  </p:cSld>
  <p:clrMapOvr>
    <a:masterClrMapping/>
  </p:clrMapOvr>
  <p:transition>
    <p:fade thruBlk="1"/>
  </p:transition>
</p:sld>
</file>

<file path=ppt/theme/theme1.xml><?xml version="1.0" encoding="utf-8"?>
<a:theme xmlns:a="http://schemas.openxmlformats.org/drawingml/2006/main" name="Maritime law design template">
  <a:themeElements>
    <a:clrScheme name="Office Theme 8">
      <a:dk1>
        <a:srgbClr val="808080"/>
      </a:dk1>
      <a:lt1>
        <a:srgbClr val="FFFFFF"/>
      </a:lt1>
      <a:dk2>
        <a:srgbClr val="3399FF"/>
      </a:dk2>
      <a:lt2>
        <a:srgbClr val="CCECFF"/>
      </a:lt2>
      <a:accent1>
        <a:srgbClr val="00CC99"/>
      </a:accent1>
      <a:accent2>
        <a:srgbClr val="3333CC"/>
      </a:accent2>
      <a:accent3>
        <a:srgbClr val="ADCAFF"/>
      </a:accent3>
      <a:accent4>
        <a:srgbClr val="DADADA"/>
      </a:accent4>
      <a:accent5>
        <a:srgbClr val="AAE2CA"/>
      </a:accent5>
      <a:accent6>
        <a:srgbClr val="2D2DB9"/>
      </a:accent6>
      <a:hlink>
        <a:srgbClr val="CCCCFF"/>
      </a:hlink>
      <a:folHlink>
        <a:srgbClr val="B2B2B2"/>
      </a:folHlink>
    </a:clrScheme>
    <a:fontScheme name="Office Theme">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808080"/>
        </a:dk1>
        <a:lt1>
          <a:srgbClr val="FFFFFF"/>
        </a:lt1>
        <a:dk2>
          <a:srgbClr val="3399FF"/>
        </a:dk2>
        <a:lt2>
          <a:srgbClr val="CCECFF"/>
        </a:lt2>
        <a:accent1>
          <a:srgbClr val="00CC99"/>
        </a:accent1>
        <a:accent2>
          <a:srgbClr val="3333CC"/>
        </a:accent2>
        <a:accent3>
          <a:srgbClr val="ADCAFF"/>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Maritime law design template</Template>
  <TotalTime>260</TotalTime>
  <Words>1158</Words>
  <Application>Microsoft Office PowerPoint</Application>
  <PresentationFormat>On-screen Show (4:3)</PresentationFormat>
  <Paragraphs>82</Paragraphs>
  <Slides>26</Slides>
  <Notes>0</Notes>
  <HiddenSlides>0</HiddenSlides>
  <MMClips>1</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Maritime law design template</vt:lpstr>
      <vt:lpstr>Mapping Tolkien </vt:lpstr>
      <vt:lpstr>Cultural Impact</vt:lpstr>
      <vt:lpstr>Slide 3</vt:lpstr>
      <vt:lpstr>Tracing the Paths of the “Hero”</vt:lpstr>
      <vt:lpstr>Overview of Journey</vt:lpstr>
      <vt:lpstr>The Shire</vt:lpstr>
      <vt:lpstr>Slide 7</vt:lpstr>
      <vt:lpstr>September </vt:lpstr>
      <vt:lpstr>September</vt:lpstr>
      <vt:lpstr>September/ October</vt:lpstr>
      <vt:lpstr> Prancing Pony, Bree</vt:lpstr>
      <vt:lpstr>Weathertop</vt:lpstr>
      <vt:lpstr>October/December</vt:lpstr>
      <vt:lpstr>Imladris (Rivendell)</vt:lpstr>
      <vt:lpstr>Fellowship Chosen</vt:lpstr>
      <vt:lpstr>January  T.A. 3018</vt:lpstr>
      <vt:lpstr>Moria </vt:lpstr>
      <vt:lpstr>Janurary T.A. 3018</vt:lpstr>
      <vt:lpstr>Bridge of Khazad-Dûm</vt:lpstr>
      <vt:lpstr>February T.A. 3018</vt:lpstr>
      <vt:lpstr>Argonath</vt:lpstr>
      <vt:lpstr>February T.A. 3018</vt:lpstr>
      <vt:lpstr>Journey </vt:lpstr>
      <vt:lpstr>Reflection </vt:lpstr>
      <vt:lpstr>Reflection Continued</vt:lpstr>
      <vt:lpstr>Reflection Continued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Mapping Tolkien</dc:title>
  <dc:creator>Krista Lamproe</dc:creator>
  <cp:lastModifiedBy>Your User Name</cp:lastModifiedBy>
  <cp:revision>44</cp:revision>
  <cp:lastPrinted>1601-01-01T00:00:00Z</cp:lastPrinted>
  <dcterms:created xsi:type="dcterms:W3CDTF">2014-02-24T01:08:11Z</dcterms:created>
  <dcterms:modified xsi:type="dcterms:W3CDTF">2014-02-27T22:01:27Z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TC010903001033</vt:lpwstr>
  </property>
</Properties>
</file>